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Anantason Expanded Bold" charset="1" panose="00000000000000000000"/>
      <p:regular r:id="rId21"/>
    </p:embeddedFont>
    <p:embeddedFont>
      <p:font typeface="TT Hoves" charset="1" panose="02000003020000060003"/>
      <p:regular r:id="rId22"/>
    </p:embeddedFont>
    <p:embeddedFont>
      <p:font typeface="Anantason Expanded" charset="1" panose="00000000000000000000"/>
      <p:regular r:id="rId23"/>
    </p:embeddedFont>
    <p:embeddedFont>
      <p:font typeface="Poppins Bold" charset="1" panose="00000800000000000000"/>
      <p:regular r:id="rId24"/>
    </p:embeddedFont>
    <p:embeddedFont>
      <p:font typeface="Poppins" charset="1" panose="00000500000000000000"/>
      <p:regular r:id="rId25"/>
    </p:embeddedFont>
    <p:embeddedFont>
      <p:font typeface="Proxima Nova Bold" charset="1" panose="02000506030000020004"/>
      <p:regular r:id="rId26"/>
    </p:embeddedFont>
    <p:embeddedFont>
      <p:font typeface="Proxima Nova" charset="1" panose="02000506030000020004"/>
      <p:regular r:id="rId27"/>
    </p:embeddedFont>
    <p:embeddedFont>
      <p:font typeface="Open Sauce Bold" charset="1" panose="00000800000000000000"/>
      <p:regular r:id="rId28"/>
    </p:embeddedFont>
    <p:embeddedFont>
      <p:font typeface="TT Hoves Bold" charset="1" panose="02000003020000060003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4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11" Target="../media/image22.png" Type="http://schemas.openxmlformats.org/officeDocument/2006/relationships/image"/><Relationship Id="rId12" Target="../media/image23.svg" Type="http://schemas.openxmlformats.org/officeDocument/2006/relationships/image"/><Relationship Id="rId13" Target="../media/image24.png" Type="http://schemas.openxmlformats.org/officeDocument/2006/relationships/image"/><Relationship Id="rId14" Target="../media/image25.svg" Type="http://schemas.openxmlformats.org/officeDocument/2006/relationships/image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Relationship Id="rId6" Target="../media/image30.png" Type="http://schemas.openxmlformats.org/officeDocument/2006/relationships/image"/><Relationship Id="rId7" Target="../media/image31.svg" Type="http://schemas.openxmlformats.org/officeDocument/2006/relationships/image"/><Relationship Id="rId8" Target="../media/image3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1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31387" y="3905968"/>
            <a:ext cx="5822594" cy="1882087"/>
            <a:chOff x="0" y="0"/>
            <a:chExt cx="745388" cy="24093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5388" cy="240938"/>
            </a:xfrm>
            <a:custGeom>
              <a:avLst/>
              <a:gdLst/>
              <a:ahLst/>
              <a:cxnLst/>
              <a:rect r="r" b="b" t="t" l="l"/>
              <a:pathLst>
                <a:path h="240938" w="745388">
                  <a:moveTo>
                    <a:pt x="120469" y="0"/>
                  </a:moveTo>
                  <a:lnTo>
                    <a:pt x="624919" y="0"/>
                  </a:lnTo>
                  <a:cubicBezTo>
                    <a:pt x="691452" y="0"/>
                    <a:pt x="745388" y="53936"/>
                    <a:pt x="745388" y="120469"/>
                  </a:cubicBezTo>
                  <a:lnTo>
                    <a:pt x="745388" y="120469"/>
                  </a:lnTo>
                  <a:cubicBezTo>
                    <a:pt x="745388" y="187002"/>
                    <a:pt x="691452" y="240938"/>
                    <a:pt x="624919" y="240938"/>
                  </a:cubicBezTo>
                  <a:lnTo>
                    <a:pt x="120469" y="240938"/>
                  </a:lnTo>
                  <a:cubicBezTo>
                    <a:pt x="53936" y="240938"/>
                    <a:pt x="0" y="187002"/>
                    <a:pt x="0" y="120469"/>
                  </a:cubicBezTo>
                  <a:lnTo>
                    <a:pt x="0" y="120469"/>
                  </a:lnTo>
                  <a:cubicBezTo>
                    <a:pt x="0" y="53936"/>
                    <a:pt x="53936" y="0"/>
                    <a:pt x="120469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59340" r="0" b="-46776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350985" y="1944623"/>
            <a:ext cx="17743423" cy="2419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495"/>
              </a:lnSpc>
            </a:pPr>
            <a:r>
              <a:rPr lang="en-US" b="true" sz="19880" spc="-397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RENEWABLE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0" y="6434584"/>
            <a:ext cx="18288000" cy="3852416"/>
          </a:xfrm>
          <a:custGeom>
            <a:avLst/>
            <a:gdLst/>
            <a:ahLst/>
            <a:cxnLst/>
            <a:rect r="r" b="b" t="t" l="l"/>
            <a:pathLst>
              <a:path h="3852416" w="18288000">
                <a:moveTo>
                  <a:pt x="0" y="0"/>
                </a:moveTo>
                <a:lnTo>
                  <a:pt x="18288000" y="0"/>
                </a:lnTo>
                <a:lnTo>
                  <a:pt x="18288000" y="3852416"/>
                </a:lnTo>
                <a:lnTo>
                  <a:pt x="0" y="3852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2499" r="0" b="-8606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0985" y="4081521"/>
            <a:ext cx="11701733" cy="2419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495"/>
              </a:lnSpc>
              <a:spcBef>
                <a:spcPct val="0"/>
              </a:spcBef>
            </a:pPr>
            <a:r>
              <a:rPr lang="en-US" b="true" sz="19880" spc="-397" strike="noStrike" u="none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ENERGY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6434584"/>
            <a:ext cx="7690183" cy="3852416"/>
            <a:chOff x="0" y="0"/>
            <a:chExt cx="2025398" cy="101462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25398" cy="1014628"/>
            </a:xfrm>
            <a:custGeom>
              <a:avLst/>
              <a:gdLst/>
              <a:ahLst/>
              <a:cxnLst/>
              <a:rect r="r" b="b" t="t" l="l"/>
              <a:pathLst>
                <a:path h="1014628" w="2025398">
                  <a:moveTo>
                    <a:pt x="0" y="0"/>
                  </a:moveTo>
                  <a:lnTo>
                    <a:pt x="2025398" y="0"/>
                  </a:lnTo>
                  <a:lnTo>
                    <a:pt x="2025398" y="1014628"/>
                  </a:lnTo>
                  <a:lnTo>
                    <a:pt x="0" y="1014628"/>
                  </a:lnTo>
                  <a:close/>
                </a:path>
              </a:pathLst>
            </a:custGeom>
            <a:solidFill>
              <a:srgbClr val="275030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57150"/>
              <a:ext cx="2025398" cy="9574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583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8700" y="6977509"/>
            <a:ext cx="5739412" cy="2864021"/>
            <a:chOff x="0" y="0"/>
            <a:chExt cx="1729972" cy="86327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29972" cy="863272"/>
            </a:xfrm>
            <a:custGeom>
              <a:avLst/>
              <a:gdLst/>
              <a:ahLst/>
              <a:cxnLst/>
              <a:rect r="r" b="b" t="t" l="l"/>
              <a:pathLst>
                <a:path h="863272" w="1729972">
                  <a:moveTo>
                    <a:pt x="134890" y="0"/>
                  </a:moveTo>
                  <a:lnTo>
                    <a:pt x="1595081" y="0"/>
                  </a:lnTo>
                  <a:cubicBezTo>
                    <a:pt x="1630856" y="0"/>
                    <a:pt x="1665166" y="14212"/>
                    <a:pt x="1690463" y="39509"/>
                  </a:cubicBezTo>
                  <a:cubicBezTo>
                    <a:pt x="1715760" y="64805"/>
                    <a:pt x="1729972" y="99115"/>
                    <a:pt x="1729972" y="134890"/>
                  </a:cubicBezTo>
                  <a:lnTo>
                    <a:pt x="1729972" y="728382"/>
                  </a:lnTo>
                  <a:cubicBezTo>
                    <a:pt x="1729972" y="764157"/>
                    <a:pt x="1715760" y="798467"/>
                    <a:pt x="1690463" y="823764"/>
                  </a:cubicBezTo>
                  <a:cubicBezTo>
                    <a:pt x="1665166" y="849060"/>
                    <a:pt x="1630856" y="863272"/>
                    <a:pt x="1595081" y="863272"/>
                  </a:cubicBezTo>
                  <a:lnTo>
                    <a:pt x="134890" y="863272"/>
                  </a:lnTo>
                  <a:cubicBezTo>
                    <a:pt x="60393" y="863272"/>
                    <a:pt x="0" y="802880"/>
                    <a:pt x="0" y="728382"/>
                  </a:cubicBezTo>
                  <a:lnTo>
                    <a:pt x="0" y="134890"/>
                  </a:lnTo>
                  <a:cubicBezTo>
                    <a:pt x="0" y="99115"/>
                    <a:pt x="14212" y="64805"/>
                    <a:pt x="39509" y="39509"/>
                  </a:cubicBezTo>
                  <a:cubicBezTo>
                    <a:pt x="64805" y="14212"/>
                    <a:pt x="99115" y="0"/>
                    <a:pt x="13489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85725"/>
              <a:ext cx="1729972" cy="777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548423" y="9111608"/>
            <a:ext cx="653429" cy="374236"/>
          </a:xfrm>
          <a:custGeom>
            <a:avLst/>
            <a:gdLst/>
            <a:ahLst/>
            <a:cxnLst/>
            <a:rect r="r" b="b" t="t" l="l"/>
            <a:pathLst>
              <a:path h="374236" w="653429">
                <a:moveTo>
                  <a:pt x="0" y="0"/>
                </a:moveTo>
                <a:lnTo>
                  <a:pt x="653429" y="0"/>
                </a:lnTo>
                <a:lnTo>
                  <a:pt x="653429" y="374237"/>
                </a:lnTo>
                <a:lnTo>
                  <a:pt x="0" y="3742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>
            <a:off x="436363" y="916976"/>
            <a:ext cx="17541380" cy="0"/>
          </a:xfrm>
          <a:prstGeom prst="line">
            <a:avLst/>
          </a:prstGeom>
          <a:ln cap="flat" w="19050">
            <a:solidFill>
              <a:srgbClr val="275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436363" y="6977509"/>
            <a:ext cx="0" cy="6182501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16" id="16"/>
          <p:cNvSpPr txBox="true"/>
          <p:nvPr/>
        </p:nvSpPr>
        <p:spPr>
          <a:xfrm rot="0">
            <a:off x="1822351" y="7276044"/>
            <a:ext cx="5841975" cy="22100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99"/>
              </a:lnSpc>
            </a:pPr>
            <a:r>
              <a:rPr lang="en-US" sz="1999" spc="-2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Mina Carbajal</a:t>
            </a:r>
          </a:p>
          <a:p>
            <a:pPr algn="l">
              <a:lnSpc>
                <a:spcPts val="2999"/>
              </a:lnSpc>
            </a:pPr>
            <a:r>
              <a:rPr lang="en-US" sz="1999" spc="-2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Carmen Morales-Mier</a:t>
            </a:r>
          </a:p>
          <a:p>
            <a:pPr algn="l">
              <a:lnSpc>
                <a:spcPts val="2999"/>
              </a:lnSpc>
            </a:pPr>
            <a:r>
              <a:rPr lang="en-US" sz="1999" spc="-2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Gaayathri Rayapaneni </a:t>
            </a:r>
          </a:p>
          <a:p>
            <a:pPr algn="l">
              <a:lnSpc>
                <a:spcPts val="2999"/>
              </a:lnSpc>
            </a:pPr>
            <a:r>
              <a:rPr lang="en-US" sz="1999" spc="-2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Ignatius Jonathan Sugijono</a:t>
            </a:r>
          </a:p>
          <a:p>
            <a:pPr algn="l">
              <a:lnSpc>
                <a:spcPts val="2999"/>
              </a:lnSpc>
            </a:pPr>
          </a:p>
          <a:p>
            <a:pPr algn="l">
              <a:lnSpc>
                <a:spcPts val="2999"/>
              </a:lnSpc>
            </a:pPr>
            <a:r>
              <a:rPr lang="en-US" sz="1999" spc="-29">
                <a:solidFill>
                  <a:srgbClr val="FFFFFF"/>
                </a:solidFill>
                <a:latin typeface="TT Hoves"/>
                <a:ea typeface="TT Hoves"/>
                <a:cs typeface="TT Hoves"/>
                <a:sym typeface="TT Hoves"/>
              </a:rPr>
              <a:t>IFI  8420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19100" y="357322"/>
            <a:ext cx="1051620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HOME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174581" y="357322"/>
            <a:ext cx="187442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OBJECTIVE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452862" y="357322"/>
            <a:ext cx="105841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DATA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722443" y="357322"/>
            <a:ext cx="137468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RESULTS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915139" y="357322"/>
            <a:ext cx="240344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METHODOLOGY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500989" y="357322"/>
            <a:ext cx="2067911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CONCLUSION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555387" y="307265"/>
            <a:ext cx="1266964" cy="510922"/>
            <a:chOff x="0" y="0"/>
            <a:chExt cx="381888" cy="1540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81888" cy="154002"/>
            </a:xfrm>
            <a:custGeom>
              <a:avLst/>
              <a:gdLst/>
              <a:ahLst/>
              <a:cxnLst/>
              <a:rect r="r" b="b" t="t" l="l"/>
              <a:pathLst>
                <a:path h="154002" w="381888">
                  <a:moveTo>
                    <a:pt x="77001" y="0"/>
                  </a:moveTo>
                  <a:lnTo>
                    <a:pt x="304887" y="0"/>
                  </a:lnTo>
                  <a:cubicBezTo>
                    <a:pt x="347413" y="0"/>
                    <a:pt x="381888" y="34474"/>
                    <a:pt x="381888" y="77001"/>
                  </a:cubicBezTo>
                  <a:lnTo>
                    <a:pt x="381888" y="77001"/>
                  </a:lnTo>
                  <a:cubicBezTo>
                    <a:pt x="381888" y="97423"/>
                    <a:pt x="373775" y="117008"/>
                    <a:pt x="359335" y="131449"/>
                  </a:cubicBezTo>
                  <a:cubicBezTo>
                    <a:pt x="344894" y="145889"/>
                    <a:pt x="325309" y="154002"/>
                    <a:pt x="304887" y="154002"/>
                  </a:cubicBezTo>
                  <a:lnTo>
                    <a:pt x="77001" y="154002"/>
                  </a:lnTo>
                  <a:cubicBezTo>
                    <a:pt x="56579" y="154002"/>
                    <a:pt x="36994" y="145889"/>
                    <a:pt x="22553" y="131449"/>
                  </a:cubicBezTo>
                  <a:cubicBezTo>
                    <a:pt x="8113" y="117008"/>
                    <a:pt x="0" y="97423"/>
                    <a:pt x="0" y="77001"/>
                  </a:cubicBezTo>
                  <a:lnTo>
                    <a:pt x="0" y="77001"/>
                  </a:lnTo>
                  <a:cubicBezTo>
                    <a:pt x="0" y="56579"/>
                    <a:pt x="8113" y="36994"/>
                    <a:pt x="22553" y="22553"/>
                  </a:cubicBezTo>
                  <a:cubicBezTo>
                    <a:pt x="36994" y="8113"/>
                    <a:pt x="56579" y="0"/>
                    <a:pt x="770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7503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85725"/>
              <a:ext cx="381888" cy="68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5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36363" y="916976"/>
            <a:ext cx="1754138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719100" y="357322"/>
            <a:ext cx="10516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HOME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4581" y="357322"/>
            <a:ext cx="187442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OBJECTIVE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52862" y="357322"/>
            <a:ext cx="105841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DATA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22443" y="357322"/>
            <a:ext cx="137468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15139" y="357322"/>
            <a:ext cx="240344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METHODOLOGY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00989" y="357322"/>
            <a:ext cx="2067911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CONCLUSION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50985" y="2481124"/>
            <a:ext cx="9720824" cy="7404045"/>
          </a:xfrm>
          <a:custGeom>
            <a:avLst/>
            <a:gdLst/>
            <a:ahLst/>
            <a:cxnLst/>
            <a:rect r="r" b="b" t="t" l="l"/>
            <a:pathLst>
              <a:path h="7404045" w="9720824">
                <a:moveTo>
                  <a:pt x="0" y="0"/>
                </a:moveTo>
                <a:lnTo>
                  <a:pt x="9720824" y="0"/>
                </a:lnTo>
                <a:lnTo>
                  <a:pt x="9720824" y="7404045"/>
                </a:lnTo>
                <a:lnTo>
                  <a:pt x="0" y="74040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5224" r="-121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0985" y="1401698"/>
            <a:ext cx="17937015" cy="99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6999" spc="-139">
                <a:solidFill>
                  <a:srgbClr val="F0F1E7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SUPPORT VECTOR REGRESSION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864851" y="1801832"/>
            <a:ext cx="1553818" cy="4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b="true" sz="3000" spc="-60">
                <a:solidFill>
                  <a:srgbClr val="F0F1E7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SOLAR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71807" y="2433499"/>
            <a:ext cx="6787493" cy="155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R² Score: -0.15756512301787007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Mean Absolute Error (MAE): 7582.696959659339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Mean Squared Error (MSE): 235396717.56110683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Root Mean Squared Error (RMSE): 15342.643760483616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71807" y="4549170"/>
            <a:ext cx="6787493" cy="467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Performed poorly in modeling wind output, overfitting to noisy data.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 Unable to generalize wind variability, leading to large forecast errors.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R² = -0.5194 | RM</a:t>
            </a: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SE = 8,873.86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Insights: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M</a:t>
            </a: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odel failed to adapt to rapid and irregular wind fluctuations.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Cu</a:t>
            </a: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rrent configuration cannot be used for wind energy forecasts.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Requires significant rework, possibly including temporal or lag-based features.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672298" y="307284"/>
            <a:ext cx="2807751" cy="510922"/>
            <a:chOff x="0" y="0"/>
            <a:chExt cx="846311" cy="1540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46312" cy="154002"/>
            </a:xfrm>
            <a:custGeom>
              <a:avLst/>
              <a:gdLst/>
              <a:ahLst/>
              <a:cxnLst/>
              <a:rect r="r" b="b" t="t" l="l"/>
              <a:pathLst>
                <a:path h="154002" w="846312">
                  <a:moveTo>
                    <a:pt x="77001" y="0"/>
                  </a:moveTo>
                  <a:lnTo>
                    <a:pt x="769311" y="0"/>
                  </a:lnTo>
                  <a:cubicBezTo>
                    <a:pt x="811837" y="0"/>
                    <a:pt x="846312" y="34474"/>
                    <a:pt x="846312" y="77001"/>
                  </a:cubicBezTo>
                  <a:lnTo>
                    <a:pt x="846312" y="77001"/>
                  </a:lnTo>
                  <a:cubicBezTo>
                    <a:pt x="846312" y="97423"/>
                    <a:pt x="838199" y="117008"/>
                    <a:pt x="823758" y="131449"/>
                  </a:cubicBezTo>
                  <a:cubicBezTo>
                    <a:pt x="809318" y="145889"/>
                    <a:pt x="789733" y="154002"/>
                    <a:pt x="769311" y="154002"/>
                  </a:cubicBezTo>
                  <a:lnTo>
                    <a:pt x="77001" y="154002"/>
                  </a:lnTo>
                  <a:cubicBezTo>
                    <a:pt x="56579" y="154002"/>
                    <a:pt x="36994" y="145889"/>
                    <a:pt x="22553" y="131449"/>
                  </a:cubicBezTo>
                  <a:cubicBezTo>
                    <a:pt x="8113" y="117008"/>
                    <a:pt x="0" y="97423"/>
                    <a:pt x="0" y="77001"/>
                  </a:cubicBezTo>
                  <a:lnTo>
                    <a:pt x="0" y="77001"/>
                  </a:lnTo>
                  <a:cubicBezTo>
                    <a:pt x="0" y="56579"/>
                    <a:pt x="8113" y="36994"/>
                    <a:pt x="22553" y="22553"/>
                  </a:cubicBezTo>
                  <a:cubicBezTo>
                    <a:pt x="36994" y="8113"/>
                    <a:pt x="56579" y="0"/>
                    <a:pt x="770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85725"/>
              <a:ext cx="846311" cy="68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5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36363" y="916976"/>
            <a:ext cx="1754138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719100" y="357322"/>
            <a:ext cx="10516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HOME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4581" y="357322"/>
            <a:ext cx="187442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OBJECTIVE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52862" y="357322"/>
            <a:ext cx="105841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DATA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22443" y="357322"/>
            <a:ext cx="137468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15139" y="357322"/>
            <a:ext cx="240344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METHODOLOGY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00989" y="357322"/>
            <a:ext cx="2067911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CONCLUSION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50985" y="2481124"/>
            <a:ext cx="9732645" cy="7400383"/>
          </a:xfrm>
          <a:custGeom>
            <a:avLst/>
            <a:gdLst/>
            <a:ahLst/>
            <a:cxnLst/>
            <a:rect r="r" b="b" t="t" l="l"/>
            <a:pathLst>
              <a:path h="7400383" w="9732645">
                <a:moveTo>
                  <a:pt x="0" y="0"/>
                </a:moveTo>
                <a:lnTo>
                  <a:pt x="9732645" y="0"/>
                </a:lnTo>
                <a:lnTo>
                  <a:pt x="9732645" y="7400383"/>
                </a:lnTo>
                <a:lnTo>
                  <a:pt x="0" y="74003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6" r="0" b="-6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0985" y="1401698"/>
            <a:ext cx="17937015" cy="99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6999" spc="-139">
                <a:solidFill>
                  <a:srgbClr val="F0F1E7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SUPPORT VECTOR REGRESSION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915287" y="1795622"/>
            <a:ext cx="1553818" cy="4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b="true" sz="3000" spc="-60">
                <a:solidFill>
                  <a:srgbClr val="F0F1E7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WIND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51046" y="2433499"/>
            <a:ext cx="6508254" cy="155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R² Score: -0.3229566779132307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Mean Absolute Error (MAE): 5451.2055824548015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Mean Squared Error (MSE): 68561657.51281585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Root Mean Squared Error (RMSE): 8280.19670737452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51046" y="4549170"/>
            <a:ext cx="6508254" cy="467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Managed wind energy variability better than other models but still underperformed.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Slightly reduced error, offering the most conservative estimates among all models.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R² = -0.3229 | RMSE = 8,280.20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I</a:t>
            </a: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nsights: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Stable </a:t>
            </a: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error handling provides a baseline for risk-averse projections.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Does not deliver high-confidence outputs but useful for preliminary conservative planning.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B</a:t>
            </a: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est among the current models for wind, though still insufficient for strategic forecasting.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672298" y="307284"/>
            <a:ext cx="2807751" cy="510922"/>
            <a:chOff x="0" y="0"/>
            <a:chExt cx="846311" cy="1540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46312" cy="154002"/>
            </a:xfrm>
            <a:custGeom>
              <a:avLst/>
              <a:gdLst/>
              <a:ahLst/>
              <a:cxnLst/>
              <a:rect r="r" b="b" t="t" l="l"/>
              <a:pathLst>
                <a:path h="154002" w="846312">
                  <a:moveTo>
                    <a:pt x="77001" y="0"/>
                  </a:moveTo>
                  <a:lnTo>
                    <a:pt x="769311" y="0"/>
                  </a:lnTo>
                  <a:cubicBezTo>
                    <a:pt x="811837" y="0"/>
                    <a:pt x="846312" y="34474"/>
                    <a:pt x="846312" y="77001"/>
                  </a:cubicBezTo>
                  <a:lnTo>
                    <a:pt x="846312" y="77001"/>
                  </a:lnTo>
                  <a:cubicBezTo>
                    <a:pt x="846312" y="97423"/>
                    <a:pt x="838199" y="117008"/>
                    <a:pt x="823758" y="131449"/>
                  </a:cubicBezTo>
                  <a:cubicBezTo>
                    <a:pt x="809318" y="145889"/>
                    <a:pt x="789733" y="154002"/>
                    <a:pt x="769311" y="154002"/>
                  </a:cubicBezTo>
                  <a:lnTo>
                    <a:pt x="77001" y="154002"/>
                  </a:lnTo>
                  <a:cubicBezTo>
                    <a:pt x="56579" y="154002"/>
                    <a:pt x="36994" y="145889"/>
                    <a:pt x="22553" y="131449"/>
                  </a:cubicBezTo>
                  <a:cubicBezTo>
                    <a:pt x="8113" y="117008"/>
                    <a:pt x="0" y="97423"/>
                    <a:pt x="0" y="77001"/>
                  </a:cubicBezTo>
                  <a:lnTo>
                    <a:pt x="0" y="77001"/>
                  </a:lnTo>
                  <a:cubicBezTo>
                    <a:pt x="0" y="56579"/>
                    <a:pt x="8113" y="36994"/>
                    <a:pt x="22553" y="22553"/>
                  </a:cubicBezTo>
                  <a:cubicBezTo>
                    <a:pt x="36994" y="8113"/>
                    <a:pt x="56579" y="0"/>
                    <a:pt x="770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85725"/>
              <a:ext cx="846311" cy="68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5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36363" y="916976"/>
            <a:ext cx="1754138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719100" y="357322"/>
            <a:ext cx="10516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HOME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4581" y="357322"/>
            <a:ext cx="187442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OBJECTIVE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52862" y="357322"/>
            <a:ext cx="105841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DATA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22443" y="357322"/>
            <a:ext cx="137468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15139" y="357322"/>
            <a:ext cx="240344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METHODOLOGY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00989" y="357322"/>
            <a:ext cx="2067911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CONCLUSION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0985" y="1401698"/>
            <a:ext cx="17626757" cy="99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6999" spc="-139">
                <a:solidFill>
                  <a:srgbClr val="F0F1E7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SOLAR VS WIND PERFORMANCE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144000" y="2708186"/>
            <a:ext cx="8728001" cy="7019881"/>
            <a:chOff x="0" y="0"/>
            <a:chExt cx="11637335" cy="9359841"/>
          </a:xfrm>
        </p:grpSpPr>
        <p:grpSp>
          <p:nvGrpSpPr>
            <p:cNvPr name="Group 11" id="11"/>
            <p:cNvGrpSpPr/>
            <p:nvPr/>
          </p:nvGrpSpPr>
          <p:grpSpPr>
            <a:xfrm rot="-10800000">
              <a:off x="0" y="0"/>
              <a:ext cx="11637335" cy="9359841"/>
              <a:chOff x="0" y="0"/>
              <a:chExt cx="2298733" cy="1848857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2298733" cy="1848857"/>
              </a:xfrm>
              <a:custGeom>
                <a:avLst/>
                <a:gdLst/>
                <a:ahLst/>
                <a:cxnLst/>
                <a:rect r="r" b="b" t="t" l="l"/>
                <a:pathLst>
                  <a:path h="1848857" w="2298733">
                    <a:moveTo>
                      <a:pt x="17740" y="0"/>
                    </a:moveTo>
                    <a:lnTo>
                      <a:pt x="2280992" y="0"/>
                    </a:lnTo>
                    <a:cubicBezTo>
                      <a:pt x="2285697" y="0"/>
                      <a:pt x="2290210" y="1869"/>
                      <a:pt x="2293537" y="5196"/>
                    </a:cubicBezTo>
                    <a:cubicBezTo>
                      <a:pt x="2296864" y="8523"/>
                      <a:pt x="2298733" y="13035"/>
                      <a:pt x="2298733" y="17740"/>
                    </a:cubicBezTo>
                    <a:lnTo>
                      <a:pt x="2298733" y="1831117"/>
                    </a:lnTo>
                    <a:cubicBezTo>
                      <a:pt x="2298733" y="1835822"/>
                      <a:pt x="2296864" y="1840335"/>
                      <a:pt x="2293537" y="1843661"/>
                    </a:cubicBezTo>
                    <a:cubicBezTo>
                      <a:pt x="2290210" y="1846988"/>
                      <a:pt x="2285697" y="1848857"/>
                      <a:pt x="2280992" y="1848857"/>
                    </a:cubicBezTo>
                    <a:lnTo>
                      <a:pt x="17740" y="1848857"/>
                    </a:lnTo>
                    <a:cubicBezTo>
                      <a:pt x="13035" y="1848857"/>
                      <a:pt x="8523" y="1846988"/>
                      <a:pt x="5196" y="1843661"/>
                    </a:cubicBezTo>
                    <a:cubicBezTo>
                      <a:pt x="1869" y="1840335"/>
                      <a:pt x="0" y="1835822"/>
                      <a:pt x="0" y="1831117"/>
                    </a:cubicBezTo>
                    <a:lnTo>
                      <a:pt x="0" y="17740"/>
                    </a:lnTo>
                    <a:cubicBezTo>
                      <a:pt x="0" y="13035"/>
                      <a:pt x="1869" y="8523"/>
                      <a:pt x="5196" y="5196"/>
                    </a:cubicBezTo>
                    <a:cubicBezTo>
                      <a:pt x="8523" y="1869"/>
                      <a:pt x="13035" y="0"/>
                      <a:pt x="1774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85725"/>
                <a:ext cx="2298733" cy="17631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961991" y="3984772"/>
              <a:ext cx="758814" cy="434594"/>
            </a:xfrm>
            <a:custGeom>
              <a:avLst/>
              <a:gdLst/>
              <a:ahLst/>
              <a:cxnLst/>
              <a:rect r="r" b="b" t="t" l="l"/>
              <a:pathLst>
                <a:path h="434594" w="758814">
                  <a:moveTo>
                    <a:pt x="0" y="0"/>
                  </a:moveTo>
                  <a:lnTo>
                    <a:pt x="758815" y="0"/>
                  </a:lnTo>
                  <a:lnTo>
                    <a:pt x="758815" y="434593"/>
                  </a:lnTo>
                  <a:lnTo>
                    <a:pt x="0" y="4345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 rot="0">
              <a:off x="961991" y="935312"/>
              <a:ext cx="4476364" cy="446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9"/>
                </a:lnSpc>
              </a:pPr>
              <a:r>
                <a:rPr lang="en-US" sz="2499" spc="-49" b="true">
                  <a:solidFill>
                    <a:srgbClr val="000000"/>
                  </a:solidFill>
                  <a:latin typeface="Anantason Expanded Bold"/>
                  <a:ea typeface="Anantason Expanded Bold"/>
                  <a:cs typeface="Anantason Expanded Bold"/>
                  <a:sym typeface="Anantason Expanded Bold"/>
                </a:rPr>
                <a:t>Key Takeaways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1847984" y="1880502"/>
              <a:ext cx="8854615" cy="65558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 spc="-56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SVR for wind was the most consistent but still inadequate for accurate forecasting.</a:t>
              </a:r>
            </a:p>
            <a:p>
              <a:pPr algn="l">
                <a:lnSpc>
                  <a:spcPts val="3920"/>
                </a:lnSpc>
              </a:pPr>
            </a:p>
            <a:p>
              <a:pPr algn="l">
                <a:lnSpc>
                  <a:spcPts val="3920"/>
                </a:lnSpc>
              </a:pPr>
              <a:r>
                <a:rPr lang="en-US" sz="2800" spc="-56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No current model sufficiently predicts solar or wind growth for financial decision-making.</a:t>
              </a:r>
            </a:p>
            <a:p>
              <a:pPr algn="l">
                <a:lnSpc>
                  <a:spcPts val="3920"/>
                </a:lnSpc>
              </a:pPr>
            </a:p>
            <a:p>
              <a:pPr algn="l">
                <a:lnSpc>
                  <a:spcPts val="3920"/>
                </a:lnSpc>
              </a:pPr>
              <a:r>
                <a:rPr lang="en-US" sz="2800" spc="-56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Next Steps: Refine features, explore advanced methods (time series, deep learning), and improve data quality.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961991" y="1928127"/>
              <a:ext cx="758814" cy="434594"/>
            </a:xfrm>
            <a:custGeom>
              <a:avLst/>
              <a:gdLst/>
              <a:ahLst/>
              <a:cxnLst/>
              <a:rect r="r" b="b" t="t" l="l"/>
              <a:pathLst>
                <a:path h="434594" w="758814">
                  <a:moveTo>
                    <a:pt x="0" y="0"/>
                  </a:moveTo>
                  <a:lnTo>
                    <a:pt x="758815" y="0"/>
                  </a:lnTo>
                  <a:lnTo>
                    <a:pt x="758815" y="434594"/>
                  </a:lnTo>
                  <a:lnTo>
                    <a:pt x="0" y="434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961991" y="6617738"/>
              <a:ext cx="758814" cy="434594"/>
            </a:xfrm>
            <a:custGeom>
              <a:avLst/>
              <a:gdLst/>
              <a:ahLst/>
              <a:cxnLst/>
              <a:rect r="r" b="b" t="t" l="l"/>
              <a:pathLst>
                <a:path h="434594" w="758814">
                  <a:moveTo>
                    <a:pt x="0" y="0"/>
                  </a:moveTo>
                  <a:lnTo>
                    <a:pt x="758815" y="0"/>
                  </a:lnTo>
                  <a:lnTo>
                    <a:pt x="758815" y="434594"/>
                  </a:lnTo>
                  <a:lnTo>
                    <a:pt x="0" y="4345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aphicFrame>
        <p:nvGraphicFramePr>
          <p:cNvPr name="Table 19" id="19"/>
          <p:cNvGraphicFramePr>
            <a:graphicFrameLocks noGrp="true"/>
          </p:cNvGraphicFramePr>
          <p:nvPr/>
        </p:nvGraphicFramePr>
        <p:xfrm>
          <a:off x="719100" y="3162096"/>
          <a:ext cx="7734449" cy="6375521"/>
        </p:xfrm>
        <a:graphic>
          <a:graphicData uri="http://schemas.openxmlformats.org/drawingml/2006/table">
            <a:tbl>
              <a:tblPr/>
              <a:tblGrid>
                <a:gridCol w="1933612"/>
                <a:gridCol w="1933612"/>
                <a:gridCol w="1933612"/>
                <a:gridCol w="1933612"/>
              </a:tblGrid>
              <a:tr h="15075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D1E2E4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1E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1E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B94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D1E2E4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Solar R²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1E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B94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Wind R²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1E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B94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Best Performing Metric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1E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D1E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4B94E"/>
                    </a:solidFill>
                  </a:tcPr>
                </a:tc>
              </a:tr>
              <a:tr h="15075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Linear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1E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0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0.0366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0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0.0091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0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Neither – failed across both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1E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030"/>
                    </a:solidFill>
                  </a:tcPr>
                </a:tc>
              </a:tr>
              <a:tr h="1852984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1E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0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-0.1901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0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-0.5194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0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Underperformed, overfitting issues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1E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030"/>
                    </a:solidFill>
                  </a:tcPr>
                </a:tc>
              </a:tr>
              <a:tr h="1507512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SVR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D1E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1E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0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-0.1575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1E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0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-0.3229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1E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03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520"/>
                        </a:lnSpc>
                        <a:defRPr/>
                      </a:pPr>
                      <a:r>
                        <a:rPr lang="en-US" sz="1800" b="true">
                          <a:solidFill>
                            <a:srgbClr val="FFFFFF"/>
                          </a:solidFill>
                          <a:latin typeface="TT Hoves Bold"/>
                          <a:ea typeface="TT Hoves Bold"/>
                          <a:cs typeface="TT Hoves Bold"/>
                          <a:sym typeface="TT Hoves Bold"/>
                        </a:rPr>
                        <a:t>Least error for wind, still limited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D1E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D1E2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75030"/>
                    </a:solidFill>
                  </a:tcPr>
                </a:tc>
              </a:tr>
            </a:tbl>
          </a:graphicData>
        </a:graphic>
      </p:graphicFrame>
      <p:grpSp>
        <p:nvGrpSpPr>
          <p:cNvPr name="Group 20" id="20"/>
          <p:cNvGrpSpPr/>
          <p:nvPr/>
        </p:nvGrpSpPr>
        <p:grpSpPr>
          <a:xfrm rot="0">
            <a:off x="12496490" y="307284"/>
            <a:ext cx="1788113" cy="510922"/>
            <a:chOff x="0" y="0"/>
            <a:chExt cx="538972" cy="1540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38972" cy="154002"/>
            </a:xfrm>
            <a:custGeom>
              <a:avLst/>
              <a:gdLst/>
              <a:ahLst/>
              <a:cxnLst/>
              <a:rect r="r" b="b" t="t" l="l"/>
              <a:pathLst>
                <a:path h="154002" w="538972">
                  <a:moveTo>
                    <a:pt x="77001" y="0"/>
                  </a:moveTo>
                  <a:lnTo>
                    <a:pt x="461971" y="0"/>
                  </a:lnTo>
                  <a:cubicBezTo>
                    <a:pt x="504498" y="0"/>
                    <a:pt x="538972" y="34474"/>
                    <a:pt x="538972" y="77001"/>
                  </a:cubicBezTo>
                  <a:lnTo>
                    <a:pt x="538972" y="77001"/>
                  </a:lnTo>
                  <a:cubicBezTo>
                    <a:pt x="538972" y="97423"/>
                    <a:pt x="530860" y="117008"/>
                    <a:pt x="516419" y="131449"/>
                  </a:cubicBezTo>
                  <a:cubicBezTo>
                    <a:pt x="501979" y="145889"/>
                    <a:pt x="482393" y="154002"/>
                    <a:pt x="461971" y="154002"/>
                  </a:cubicBezTo>
                  <a:lnTo>
                    <a:pt x="77001" y="154002"/>
                  </a:lnTo>
                  <a:cubicBezTo>
                    <a:pt x="56579" y="154002"/>
                    <a:pt x="36994" y="145889"/>
                    <a:pt x="22553" y="131449"/>
                  </a:cubicBezTo>
                  <a:cubicBezTo>
                    <a:pt x="8113" y="117008"/>
                    <a:pt x="0" y="97423"/>
                    <a:pt x="0" y="77001"/>
                  </a:cubicBezTo>
                  <a:lnTo>
                    <a:pt x="0" y="77001"/>
                  </a:lnTo>
                  <a:cubicBezTo>
                    <a:pt x="0" y="56579"/>
                    <a:pt x="8113" y="36994"/>
                    <a:pt x="22553" y="22553"/>
                  </a:cubicBezTo>
                  <a:cubicBezTo>
                    <a:pt x="36994" y="8113"/>
                    <a:pt x="56579" y="0"/>
                    <a:pt x="770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85725"/>
              <a:ext cx="538972" cy="68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1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0985" y="1401698"/>
            <a:ext cx="8389343" cy="1965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6999" spc="-139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ISSUES &amp; IMPROVEMENTS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36363" y="3814341"/>
            <a:ext cx="17541380" cy="6796936"/>
            <a:chOff x="0" y="0"/>
            <a:chExt cx="2434618" cy="9433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434618" cy="943366"/>
            </a:xfrm>
            <a:custGeom>
              <a:avLst/>
              <a:gdLst/>
              <a:ahLst/>
              <a:cxnLst/>
              <a:rect r="r" b="b" t="t" l="l"/>
              <a:pathLst>
                <a:path h="943366" w="2434618">
                  <a:moveTo>
                    <a:pt x="8827" y="0"/>
                  </a:moveTo>
                  <a:lnTo>
                    <a:pt x="2425791" y="0"/>
                  </a:lnTo>
                  <a:cubicBezTo>
                    <a:pt x="2430666" y="0"/>
                    <a:pt x="2434618" y="3952"/>
                    <a:pt x="2434618" y="8827"/>
                  </a:cubicBezTo>
                  <a:lnTo>
                    <a:pt x="2434618" y="934539"/>
                  </a:lnTo>
                  <a:cubicBezTo>
                    <a:pt x="2434618" y="936880"/>
                    <a:pt x="2433688" y="939125"/>
                    <a:pt x="2432033" y="940781"/>
                  </a:cubicBezTo>
                  <a:cubicBezTo>
                    <a:pt x="2430377" y="942436"/>
                    <a:pt x="2428132" y="943366"/>
                    <a:pt x="2425791" y="943366"/>
                  </a:cubicBezTo>
                  <a:lnTo>
                    <a:pt x="8827" y="943366"/>
                  </a:lnTo>
                  <a:cubicBezTo>
                    <a:pt x="3952" y="943366"/>
                    <a:pt x="0" y="939414"/>
                    <a:pt x="0" y="934539"/>
                  </a:cubicBezTo>
                  <a:lnTo>
                    <a:pt x="0" y="8827"/>
                  </a:lnTo>
                  <a:cubicBezTo>
                    <a:pt x="0" y="3952"/>
                    <a:pt x="3952" y="0"/>
                    <a:pt x="8827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64019" r="0" b="-8032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292887" y="2117286"/>
            <a:ext cx="7966413" cy="7338815"/>
            <a:chOff x="0" y="0"/>
            <a:chExt cx="10621884" cy="9785087"/>
          </a:xfrm>
        </p:grpSpPr>
        <p:grpSp>
          <p:nvGrpSpPr>
            <p:cNvPr name="Group 6" id="6"/>
            <p:cNvGrpSpPr/>
            <p:nvPr/>
          </p:nvGrpSpPr>
          <p:grpSpPr>
            <a:xfrm rot="-10800000">
              <a:off x="0" y="0"/>
              <a:ext cx="10621884" cy="9494051"/>
              <a:chOff x="0" y="0"/>
              <a:chExt cx="2098150" cy="187536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098150" cy="1875368"/>
              </a:xfrm>
              <a:custGeom>
                <a:avLst/>
                <a:gdLst/>
                <a:ahLst/>
                <a:cxnLst/>
                <a:rect r="r" b="b" t="t" l="l"/>
                <a:pathLst>
                  <a:path h="1875368" w="2098150">
                    <a:moveTo>
                      <a:pt x="9718" y="0"/>
                    </a:moveTo>
                    <a:lnTo>
                      <a:pt x="2088432" y="0"/>
                    </a:lnTo>
                    <a:cubicBezTo>
                      <a:pt x="2093799" y="0"/>
                      <a:pt x="2098150" y="4351"/>
                      <a:pt x="2098150" y="9718"/>
                    </a:cubicBezTo>
                    <a:lnTo>
                      <a:pt x="2098150" y="1865650"/>
                    </a:lnTo>
                    <a:cubicBezTo>
                      <a:pt x="2098150" y="1871017"/>
                      <a:pt x="2093799" y="1875368"/>
                      <a:pt x="2088432" y="1875368"/>
                    </a:cubicBezTo>
                    <a:lnTo>
                      <a:pt x="9718" y="1875368"/>
                    </a:lnTo>
                    <a:cubicBezTo>
                      <a:pt x="4351" y="1875368"/>
                      <a:pt x="0" y="1871017"/>
                      <a:pt x="0" y="1865650"/>
                    </a:cubicBezTo>
                    <a:lnTo>
                      <a:pt x="0" y="9718"/>
                    </a:lnTo>
                    <a:cubicBezTo>
                      <a:pt x="0" y="4351"/>
                      <a:pt x="4351" y="0"/>
                      <a:pt x="97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85725"/>
                <a:ext cx="2098150" cy="17896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2616326" y="699726"/>
              <a:ext cx="7072555" cy="446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9"/>
                </a:lnSpc>
              </a:pPr>
              <a:r>
                <a:rPr lang="en-US" sz="2499" spc="-49" b="true">
                  <a:solidFill>
                    <a:srgbClr val="000000"/>
                  </a:solidFill>
                  <a:latin typeface="Anantason Expanded Bold"/>
                  <a:ea typeface="Anantason Expanded Bold"/>
                  <a:cs typeface="Anantason Expanded Bold"/>
                  <a:sym typeface="Anantason Expanded Bold"/>
                </a:rPr>
                <a:t>Future Suggestions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2616326" y="1302016"/>
              <a:ext cx="8005558" cy="84830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31801" indent="-215900" lvl="1">
                <a:lnSpc>
                  <a:spcPts val="3200"/>
                </a:lnSpc>
                <a:buFont typeface="Arial"/>
                <a:buChar char="•"/>
              </a:pPr>
              <a:r>
                <a:rPr lang="en-US" sz="2000" spc="-4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Feature Engineering Enhancements:</a:t>
              </a:r>
            </a:p>
            <a:p>
              <a:pPr algn="l" marL="431801" indent="-215900" lvl="1">
                <a:lnSpc>
                  <a:spcPts val="3200"/>
                </a:lnSpc>
                <a:buFont typeface="Arial"/>
                <a:buChar char="•"/>
              </a:pPr>
              <a:r>
                <a:rPr lang="en-US" sz="2000" spc="-4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Add temporal features (e.g., lagged energy outputs, seasonal indicators).</a:t>
              </a:r>
            </a:p>
            <a:p>
              <a:pPr algn="l" marL="431801" indent="-215900" lvl="1">
                <a:lnSpc>
                  <a:spcPts val="3200"/>
                </a:lnSpc>
                <a:buFont typeface="Arial"/>
                <a:buChar char="•"/>
              </a:pPr>
              <a:r>
                <a:rPr lang="en-US" sz="2000" spc="-4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I</a:t>
              </a:r>
              <a:r>
                <a:rPr lang="en-US" sz="2000" spc="-4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ntegrate real-time weather feeds, policy changes, and grid load data.</a:t>
              </a:r>
            </a:p>
            <a:p>
              <a:pPr algn="l" marL="431801" indent="-215900" lvl="1">
                <a:lnSpc>
                  <a:spcPts val="3200"/>
                </a:lnSpc>
                <a:buFont typeface="Arial"/>
                <a:buChar char="•"/>
              </a:pPr>
              <a:r>
                <a:rPr lang="en-US" sz="2000" spc="-4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Mo</a:t>
              </a:r>
              <a:r>
                <a:rPr lang="en-US" sz="2000" spc="-4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deling Approach Upgrades:</a:t>
              </a:r>
            </a:p>
            <a:p>
              <a:pPr algn="l" marL="431801" indent="-215900" lvl="1">
                <a:lnSpc>
                  <a:spcPts val="3200"/>
                </a:lnSpc>
                <a:buFont typeface="Arial"/>
                <a:buChar char="•"/>
              </a:pPr>
              <a:r>
                <a:rPr lang="en-US" sz="2000" spc="-4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Explore time-series models (ARIMA, Prophet) or deep learning (LSTM, GRU).</a:t>
              </a:r>
            </a:p>
            <a:p>
              <a:pPr algn="l" marL="431801" indent="-215900" lvl="1">
                <a:lnSpc>
                  <a:spcPts val="3200"/>
                </a:lnSpc>
                <a:buFont typeface="Arial"/>
                <a:buChar char="•"/>
              </a:pPr>
              <a:r>
                <a:rPr lang="en-US" sz="2000" spc="-4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Implement cross-validation with hyperparameter tuning to avoid overfitting.</a:t>
              </a:r>
            </a:p>
            <a:p>
              <a:pPr algn="l" marL="431801" indent="-215900" lvl="1">
                <a:lnSpc>
                  <a:spcPts val="3200"/>
                </a:lnSpc>
                <a:buFont typeface="Arial"/>
                <a:buChar char="•"/>
              </a:pPr>
              <a:r>
                <a:rPr lang="en-US" sz="2000" spc="-4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Data</a:t>
              </a:r>
              <a:r>
                <a:rPr lang="en-US" sz="2000" spc="-4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 Expansion:</a:t>
              </a:r>
            </a:p>
            <a:p>
              <a:pPr algn="l" marL="431801" indent="-215900" lvl="1">
                <a:lnSpc>
                  <a:spcPts val="3200"/>
                </a:lnSpc>
                <a:buFont typeface="Arial"/>
                <a:buChar char="•"/>
              </a:pPr>
              <a:r>
                <a:rPr lang="en-US" sz="2000" spc="-4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Use longer historical ranges and more detailed regional data.</a:t>
              </a:r>
            </a:p>
            <a:p>
              <a:pPr algn="l" marL="431801" indent="-215900" lvl="1">
                <a:lnSpc>
                  <a:spcPts val="3200"/>
                </a:lnSpc>
                <a:buFont typeface="Arial"/>
                <a:buChar char="•"/>
              </a:pPr>
              <a:r>
                <a:rPr lang="en-US" sz="2000" spc="-40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Include external economic indicators affecting energy demand.</a:t>
              </a:r>
            </a:p>
            <a:p>
              <a:pPr algn="l">
                <a:lnSpc>
                  <a:spcPts val="3200"/>
                </a:lnSpc>
              </a:pP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400418" y="372856"/>
              <a:ext cx="1544357" cy="1547170"/>
            </a:xfrm>
            <a:custGeom>
              <a:avLst/>
              <a:gdLst/>
              <a:ahLst/>
              <a:cxnLst/>
              <a:rect r="r" b="b" t="t" l="l"/>
              <a:pathLst>
                <a:path h="1547170" w="1544357">
                  <a:moveTo>
                    <a:pt x="0" y="0"/>
                  </a:moveTo>
                  <a:lnTo>
                    <a:pt x="1544357" y="0"/>
                  </a:lnTo>
                  <a:lnTo>
                    <a:pt x="1544357" y="1547170"/>
                  </a:lnTo>
                  <a:lnTo>
                    <a:pt x="0" y="1547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AutoShape 12" id="12"/>
          <p:cNvSpPr/>
          <p:nvPr/>
        </p:nvSpPr>
        <p:spPr>
          <a:xfrm>
            <a:off x="436363" y="916976"/>
            <a:ext cx="17541380" cy="0"/>
          </a:xfrm>
          <a:prstGeom prst="line">
            <a:avLst/>
          </a:prstGeom>
          <a:ln cap="flat" w="19050">
            <a:solidFill>
              <a:srgbClr val="275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719100" y="357322"/>
            <a:ext cx="10516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74581" y="357322"/>
            <a:ext cx="187442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OBJECTIVE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52862" y="357322"/>
            <a:ext cx="105841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DATA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22443" y="357322"/>
            <a:ext cx="137468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RESULTS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15139" y="357322"/>
            <a:ext cx="240344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METHODOLOGY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500989" y="357322"/>
            <a:ext cx="2067911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CONCLUSION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436363" y="3373263"/>
            <a:ext cx="7966413" cy="3540473"/>
            <a:chOff x="0" y="0"/>
            <a:chExt cx="10621884" cy="4720631"/>
          </a:xfrm>
        </p:grpSpPr>
        <p:grpSp>
          <p:nvGrpSpPr>
            <p:cNvPr name="Group 20" id="20"/>
            <p:cNvGrpSpPr/>
            <p:nvPr/>
          </p:nvGrpSpPr>
          <p:grpSpPr>
            <a:xfrm rot="-10800000">
              <a:off x="0" y="0"/>
              <a:ext cx="10621884" cy="4471386"/>
              <a:chOff x="0" y="0"/>
              <a:chExt cx="2098150" cy="883237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2098150" cy="883237"/>
              </a:xfrm>
              <a:custGeom>
                <a:avLst/>
                <a:gdLst/>
                <a:ahLst/>
                <a:cxnLst/>
                <a:rect r="r" b="b" t="t" l="l"/>
                <a:pathLst>
                  <a:path h="883237" w="2098150">
                    <a:moveTo>
                      <a:pt x="9718" y="0"/>
                    </a:moveTo>
                    <a:lnTo>
                      <a:pt x="2088432" y="0"/>
                    </a:lnTo>
                    <a:cubicBezTo>
                      <a:pt x="2093799" y="0"/>
                      <a:pt x="2098150" y="4351"/>
                      <a:pt x="2098150" y="9718"/>
                    </a:cubicBezTo>
                    <a:lnTo>
                      <a:pt x="2098150" y="873519"/>
                    </a:lnTo>
                    <a:cubicBezTo>
                      <a:pt x="2098150" y="878886"/>
                      <a:pt x="2093799" y="883237"/>
                      <a:pt x="2088432" y="883237"/>
                    </a:cubicBezTo>
                    <a:lnTo>
                      <a:pt x="9718" y="883237"/>
                    </a:lnTo>
                    <a:cubicBezTo>
                      <a:pt x="7141" y="883237"/>
                      <a:pt x="4669" y="882213"/>
                      <a:pt x="2846" y="880390"/>
                    </a:cubicBezTo>
                    <a:cubicBezTo>
                      <a:pt x="1024" y="878568"/>
                      <a:pt x="0" y="876096"/>
                      <a:pt x="0" y="873519"/>
                    </a:cubicBezTo>
                    <a:lnTo>
                      <a:pt x="0" y="9718"/>
                    </a:lnTo>
                    <a:cubicBezTo>
                      <a:pt x="0" y="4351"/>
                      <a:pt x="4351" y="0"/>
                      <a:pt x="97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85725"/>
                <a:ext cx="2098150" cy="79751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690864" y="241769"/>
              <a:ext cx="1544357" cy="1544357"/>
            </a:xfrm>
            <a:custGeom>
              <a:avLst/>
              <a:gdLst/>
              <a:ahLst/>
              <a:cxnLst/>
              <a:rect r="r" b="b" t="t" l="l"/>
              <a:pathLst>
                <a:path h="1544357" w="1544357">
                  <a:moveTo>
                    <a:pt x="0" y="0"/>
                  </a:moveTo>
                  <a:lnTo>
                    <a:pt x="1544358" y="0"/>
                  </a:lnTo>
                  <a:lnTo>
                    <a:pt x="1544358" y="1544358"/>
                  </a:lnTo>
                  <a:lnTo>
                    <a:pt x="0" y="15443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2861455" y="298919"/>
              <a:ext cx="7072555" cy="446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9"/>
                </a:lnSpc>
              </a:pPr>
              <a:r>
                <a:rPr lang="en-US" sz="2499" spc="-49" b="true">
                  <a:solidFill>
                    <a:srgbClr val="000000"/>
                  </a:solidFill>
                  <a:latin typeface="Anantason Expanded Bold"/>
                  <a:ea typeface="Anantason Expanded Bold"/>
                  <a:cs typeface="Anantason Expanded Bold"/>
                  <a:sym typeface="Anantason Expanded Bold"/>
                </a:rPr>
                <a:t>Model Performance Summary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861455" y="961173"/>
              <a:ext cx="7072555" cy="37594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 spc="-36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None of the models achieved acceptable accuracy for solar or wind energy forecasting.</a:t>
              </a: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 spc="-36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Linear Regression failed due to oversimplification of complex environmental factors.</a:t>
              </a: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 spc="-36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Random Forest overfitted to noise, lacking proper feature alignment with energy outputs.</a:t>
              </a: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 spc="-36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SVR was slightly more stable for wind but still inadequate for strategic planning.</a:t>
              </a:r>
            </a:p>
            <a:p>
              <a:pPr algn="l">
                <a:lnSpc>
                  <a:spcPts val="252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436363" y="6791936"/>
            <a:ext cx="7966413" cy="3347875"/>
            <a:chOff x="0" y="0"/>
            <a:chExt cx="10621884" cy="4463833"/>
          </a:xfrm>
        </p:grpSpPr>
        <p:grpSp>
          <p:nvGrpSpPr>
            <p:cNvPr name="Group 27" id="27"/>
            <p:cNvGrpSpPr/>
            <p:nvPr/>
          </p:nvGrpSpPr>
          <p:grpSpPr>
            <a:xfrm rot="-10800000">
              <a:off x="0" y="0"/>
              <a:ext cx="10621884" cy="4463833"/>
              <a:chOff x="0" y="0"/>
              <a:chExt cx="2098150" cy="881745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2098150" cy="881745"/>
              </a:xfrm>
              <a:custGeom>
                <a:avLst/>
                <a:gdLst/>
                <a:ahLst/>
                <a:cxnLst/>
                <a:rect r="r" b="b" t="t" l="l"/>
                <a:pathLst>
                  <a:path h="881745" w="2098150">
                    <a:moveTo>
                      <a:pt x="9718" y="0"/>
                    </a:moveTo>
                    <a:lnTo>
                      <a:pt x="2088432" y="0"/>
                    </a:lnTo>
                    <a:cubicBezTo>
                      <a:pt x="2093799" y="0"/>
                      <a:pt x="2098150" y="4351"/>
                      <a:pt x="2098150" y="9718"/>
                    </a:cubicBezTo>
                    <a:lnTo>
                      <a:pt x="2098150" y="872027"/>
                    </a:lnTo>
                    <a:cubicBezTo>
                      <a:pt x="2098150" y="874604"/>
                      <a:pt x="2097126" y="877076"/>
                      <a:pt x="2095304" y="878898"/>
                    </a:cubicBezTo>
                    <a:cubicBezTo>
                      <a:pt x="2093481" y="880721"/>
                      <a:pt x="2091009" y="881745"/>
                      <a:pt x="2088432" y="881745"/>
                    </a:cubicBezTo>
                    <a:lnTo>
                      <a:pt x="9718" y="881745"/>
                    </a:lnTo>
                    <a:cubicBezTo>
                      <a:pt x="4351" y="881745"/>
                      <a:pt x="0" y="877394"/>
                      <a:pt x="0" y="872027"/>
                    </a:cubicBezTo>
                    <a:lnTo>
                      <a:pt x="0" y="9718"/>
                    </a:lnTo>
                    <a:cubicBezTo>
                      <a:pt x="0" y="4351"/>
                      <a:pt x="4351" y="0"/>
                      <a:pt x="971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85725"/>
                <a:ext cx="2098150" cy="79602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19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861455" y="345925"/>
              <a:ext cx="7072555" cy="4467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99"/>
                </a:lnSpc>
              </a:pPr>
              <a:r>
                <a:rPr lang="en-US" sz="2499" spc="-49" b="true">
                  <a:solidFill>
                    <a:srgbClr val="000000"/>
                  </a:solidFill>
                  <a:latin typeface="Anantason Expanded Bold"/>
                  <a:ea typeface="Anantason Expanded Bold"/>
                  <a:cs typeface="Anantason Expanded Bold"/>
                  <a:sym typeface="Anantason Expanded Bold"/>
                </a:rPr>
                <a:t>Key Issues Identified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2861455" y="1011716"/>
              <a:ext cx="7072555" cy="3340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 spc="-36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Lack of granular time-series data (e.g., monthly/yearly trends, lag effects).</a:t>
              </a: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 spc="-36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I</a:t>
              </a:r>
              <a:r>
                <a:rPr lang="en-US" sz="1800" spc="-36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nsufficient modeling of weather impacts and investment fluctuations.</a:t>
              </a: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 spc="-36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Li</a:t>
              </a:r>
              <a:r>
                <a:rPr lang="en-US" sz="1800" spc="-36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mited feature diversity: no inclusion of real-time grid or policy data.</a:t>
              </a: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 spc="-36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Models trained on data not rich enough to capture non-linear energy patterns.</a:t>
              </a:r>
            </a:p>
          </p:txBody>
        </p:sp>
        <p:sp>
          <p:nvSpPr>
            <p:cNvPr name="Freeform 32" id="32"/>
            <p:cNvSpPr/>
            <p:nvPr/>
          </p:nvSpPr>
          <p:spPr>
            <a:xfrm flipH="false" flipV="false" rot="0">
              <a:off x="690864" y="344330"/>
              <a:ext cx="1544357" cy="1599617"/>
            </a:xfrm>
            <a:custGeom>
              <a:avLst/>
              <a:gdLst/>
              <a:ahLst/>
              <a:cxnLst/>
              <a:rect r="r" b="b" t="t" l="l"/>
              <a:pathLst>
                <a:path h="1599617" w="1544357">
                  <a:moveTo>
                    <a:pt x="0" y="0"/>
                  </a:moveTo>
                  <a:lnTo>
                    <a:pt x="1544358" y="0"/>
                  </a:lnTo>
                  <a:lnTo>
                    <a:pt x="1544358" y="1599617"/>
                  </a:lnTo>
                  <a:lnTo>
                    <a:pt x="0" y="1599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grpSp>
        <p:nvGrpSpPr>
          <p:cNvPr name="Group 33" id="33"/>
          <p:cNvGrpSpPr/>
          <p:nvPr/>
        </p:nvGrpSpPr>
        <p:grpSpPr>
          <a:xfrm rot="0">
            <a:off x="12496490" y="307284"/>
            <a:ext cx="1788113" cy="510922"/>
            <a:chOff x="0" y="0"/>
            <a:chExt cx="538972" cy="15400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538972" cy="154002"/>
            </a:xfrm>
            <a:custGeom>
              <a:avLst/>
              <a:gdLst/>
              <a:ahLst/>
              <a:cxnLst/>
              <a:rect r="r" b="b" t="t" l="l"/>
              <a:pathLst>
                <a:path h="154002" w="538972">
                  <a:moveTo>
                    <a:pt x="77001" y="0"/>
                  </a:moveTo>
                  <a:lnTo>
                    <a:pt x="461971" y="0"/>
                  </a:lnTo>
                  <a:cubicBezTo>
                    <a:pt x="504498" y="0"/>
                    <a:pt x="538972" y="34474"/>
                    <a:pt x="538972" y="77001"/>
                  </a:cubicBezTo>
                  <a:lnTo>
                    <a:pt x="538972" y="77001"/>
                  </a:lnTo>
                  <a:cubicBezTo>
                    <a:pt x="538972" y="97423"/>
                    <a:pt x="530860" y="117008"/>
                    <a:pt x="516419" y="131449"/>
                  </a:cubicBezTo>
                  <a:cubicBezTo>
                    <a:pt x="501979" y="145889"/>
                    <a:pt x="482393" y="154002"/>
                    <a:pt x="461971" y="154002"/>
                  </a:cubicBezTo>
                  <a:lnTo>
                    <a:pt x="77001" y="154002"/>
                  </a:lnTo>
                  <a:cubicBezTo>
                    <a:pt x="56579" y="154002"/>
                    <a:pt x="36994" y="145889"/>
                    <a:pt x="22553" y="131449"/>
                  </a:cubicBezTo>
                  <a:cubicBezTo>
                    <a:pt x="8113" y="117008"/>
                    <a:pt x="0" y="97423"/>
                    <a:pt x="0" y="77001"/>
                  </a:cubicBezTo>
                  <a:lnTo>
                    <a:pt x="0" y="77001"/>
                  </a:lnTo>
                  <a:cubicBezTo>
                    <a:pt x="0" y="56579"/>
                    <a:pt x="8113" y="36994"/>
                    <a:pt x="22553" y="22553"/>
                  </a:cubicBezTo>
                  <a:cubicBezTo>
                    <a:pt x="36994" y="8113"/>
                    <a:pt x="56579" y="0"/>
                    <a:pt x="770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75030"/>
              </a:solidFill>
              <a:prstDash val="solid"/>
              <a:round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85725"/>
              <a:ext cx="538972" cy="68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1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436363" y="2804974"/>
            <a:ext cx="7546470" cy="7062934"/>
            <a:chOff x="0" y="0"/>
            <a:chExt cx="1987548" cy="18601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87548" cy="1860197"/>
            </a:xfrm>
            <a:custGeom>
              <a:avLst/>
              <a:gdLst/>
              <a:ahLst/>
              <a:cxnLst/>
              <a:rect r="r" b="b" t="t" l="l"/>
              <a:pathLst>
                <a:path h="1860197" w="1987548">
                  <a:moveTo>
                    <a:pt x="10259" y="0"/>
                  </a:moveTo>
                  <a:lnTo>
                    <a:pt x="1977289" y="0"/>
                  </a:lnTo>
                  <a:cubicBezTo>
                    <a:pt x="1982955" y="0"/>
                    <a:pt x="1987548" y="4593"/>
                    <a:pt x="1987548" y="10259"/>
                  </a:cubicBezTo>
                  <a:lnTo>
                    <a:pt x="1987548" y="1849937"/>
                  </a:lnTo>
                  <a:cubicBezTo>
                    <a:pt x="1987548" y="1855603"/>
                    <a:pt x="1982955" y="1860197"/>
                    <a:pt x="1977289" y="1860197"/>
                  </a:cubicBezTo>
                  <a:lnTo>
                    <a:pt x="10259" y="1860197"/>
                  </a:lnTo>
                  <a:cubicBezTo>
                    <a:pt x="4593" y="1860197"/>
                    <a:pt x="0" y="1855603"/>
                    <a:pt x="0" y="1849937"/>
                  </a:cubicBezTo>
                  <a:lnTo>
                    <a:pt x="0" y="10259"/>
                  </a:lnTo>
                  <a:cubicBezTo>
                    <a:pt x="0" y="4593"/>
                    <a:pt x="4593" y="0"/>
                    <a:pt x="10259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85725"/>
              <a:ext cx="1987548" cy="17744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350985" y="1401698"/>
            <a:ext cx="7278566" cy="99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6999" spc="-139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CONCLUSION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85259" y="3218537"/>
            <a:ext cx="6448678" cy="65319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9746" indent="-269873" lvl="1">
              <a:lnSpc>
                <a:spcPts val="39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Current models are not reliable for accurate forecasting of solar or wind trends.</a:t>
            </a:r>
          </a:p>
          <a:p>
            <a:pPr algn="l">
              <a:lnSpc>
                <a:spcPts val="3999"/>
              </a:lnSpc>
            </a:pPr>
          </a:p>
          <a:p>
            <a:pPr algn="l" marL="539746" indent="-269873" lvl="1">
              <a:lnSpc>
                <a:spcPts val="39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Substantial model refinement and data enhancement are needed to produce actionable insights.</a:t>
            </a:r>
          </a:p>
          <a:p>
            <a:pPr algn="l">
              <a:lnSpc>
                <a:spcPts val="3999"/>
              </a:lnSpc>
            </a:pPr>
          </a:p>
          <a:p>
            <a:pPr algn="l" marL="539746" indent="-269873" lvl="1">
              <a:lnSpc>
                <a:spcPts val="3999"/>
              </a:lnSpc>
              <a:buFont typeface="Arial"/>
              <a:buChar char="•"/>
            </a:pPr>
            <a:r>
              <a:rPr lang="en-US" sz="2499" spc="-49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Predictive energy modeling remains a critical tool for guiding future infrastructure and investment decisions, but requires more advanced techniques and richer data to be effective.</a:t>
            </a:r>
          </a:p>
          <a:p>
            <a:pPr algn="l">
              <a:lnSpc>
                <a:spcPts val="3999"/>
              </a:lnSpc>
            </a:pPr>
          </a:p>
        </p:txBody>
      </p:sp>
      <p:grpSp>
        <p:nvGrpSpPr>
          <p:cNvPr name="Group 7" id="7"/>
          <p:cNvGrpSpPr/>
          <p:nvPr/>
        </p:nvGrpSpPr>
        <p:grpSpPr>
          <a:xfrm rot="0">
            <a:off x="9969806" y="1335023"/>
            <a:ext cx="7932177" cy="8532884"/>
            <a:chOff x="0" y="0"/>
            <a:chExt cx="1155115" cy="1242592"/>
          </a:xfrm>
        </p:grpSpPr>
        <p:sp>
          <p:nvSpPr>
            <p:cNvPr name="Freeform 8" id="8"/>
            <p:cNvSpPr/>
            <p:nvPr/>
          </p:nvSpPr>
          <p:spPr>
            <a:xfrm flipH="false" flipV="false" rot="72000">
              <a:off x="-12629" y="-11539"/>
              <a:ext cx="1180372" cy="1265834"/>
            </a:xfrm>
            <a:custGeom>
              <a:avLst/>
              <a:gdLst/>
              <a:ahLst/>
              <a:cxnLst/>
              <a:rect r="r" b="b" t="t" l="l"/>
              <a:pathLst>
                <a:path h="1265834" w="1180372">
                  <a:moveTo>
                    <a:pt x="27067" y="23198"/>
                  </a:moveTo>
                  <a:lnTo>
                    <a:pt x="1127283" y="152"/>
                  </a:lnTo>
                  <a:cubicBezTo>
                    <a:pt x="1134530" y="0"/>
                    <a:pt x="1141540" y="2733"/>
                    <a:pt x="1146771" y="7750"/>
                  </a:cubicBezTo>
                  <a:cubicBezTo>
                    <a:pt x="1152002" y="12767"/>
                    <a:pt x="1155026" y="19656"/>
                    <a:pt x="1155178" y="26902"/>
                  </a:cubicBezTo>
                  <a:lnTo>
                    <a:pt x="1180056" y="1214577"/>
                  </a:lnTo>
                  <a:cubicBezTo>
                    <a:pt x="1180372" y="1229667"/>
                    <a:pt x="1168396" y="1242156"/>
                    <a:pt x="1153306" y="1242472"/>
                  </a:cubicBezTo>
                  <a:lnTo>
                    <a:pt x="53090" y="1265518"/>
                  </a:lnTo>
                  <a:cubicBezTo>
                    <a:pt x="38000" y="1265834"/>
                    <a:pt x="25511" y="1253858"/>
                    <a:pt x="25195" y="1238768"/>
                  </a:cubicBezTo>
                  <a:lnTo>
                    <a:pt x="317" y="51093"/>
                  </a:lnTo>
                  <a:cubicBezTo>
                    <a:pt x="0" y="36003"/>
                    <a:pt x="11977" y="23514"/>
                    <a:pt x="27067" y="23198"/>
                  </a:cubicBezTo>
                  <a:close/>
                </a:path>
              </a:pathLst>
            </a:custGeom>
            <a:blipFill>
              <a:blip r:embed="rId2"/>
              <a:stretch>
                <a:fillRect l="-96421" t="-44" r="-28288" b="-17539"/>
              </a:stretch>
            </a:blipFill>
          </p:spPr>
        </p:sp>
      </p:grpSp>
      <p:sp>
        <p:nvSpPr>
          <p:cNvPr name="AutoShape 9" id="9"/>
          <p:cNvSpPr/>
          <p:nvPr/>
        </p:nvSpPr>
        <p:spPr>
          <a:xfrm>
            <a:off x="436363" y="916976"/>
            <a:ext cx="17541380" cy="0"/>
          </a:xfrm>
          <a:prstGeom prst="line">
            <a:avLst/>
          </a:prstGeom>
          <a:ln cap="flat" w="19050">
            <a:solidFill>
              <a:srgbClr val="275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19100" y="357322"/>
            <a:ext cx="10516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HOME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74581" y="357322"/>
            <a:ext cx="187442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OBJECTIVE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452862" y="357322"/>
            <a:ext cx="105841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DATA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722443" y="357322"/>
            <a:ext cx="137468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RESULTS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15139" y="357322"/>
            <a:ext cx="240344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METHODOLOGY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00989" y="357322"/>
            <a:ext cx="2067911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CONCLUSION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5272173" y="307284"/>
            <a:ext cx="2479201" cy="510922"/>
            <a:chOff x="0" y="0"/>
            <a:chExt cx="747280" cy="1540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747280" cy="154002"/>
            </a:xfrm>
            <a:custGeom>
              <a:avLst/>
              <a:gdLst/>
              <a:ahLst/>
              <a:cxnLst/>
              <a:rect r="r" b="b" t="t" l="l"/>
              <a:pathLst>
                <a:path h="154002" w="747280">
                  <a:moveTo>
                    <a:pt x="77001" y="0"/>
                  </a:moveTo>
                  <a:lnTo>
                    <a:pt x="670279" y="0"/>
                  </a:lnTo>
                  <a:cubicBezTo>
                    <a:pt x="712805" y="0"/>
                    <a:pt x="747280" y="34474"/>
                    <a:pt x="747280" y="77001"/>
                  </a:cubicBezTo>
                  <a:lnTo>
                    <a:pt x="747280" y="77001"/>
                  </a:lnTo>
                  <a:cubicBezTo>
                    <a:pt x="747280" y="97423"/>
                    <a:pt x="739167" y="117008"/>
                    <a:pt x="724727" y="131449"/>
                  </a:cubicBezTo>
                  <a:cubicBezTo>
                    <a:pt x="710286" y="145889"/>
                    <a:pt x="690701" y="154002"/>
                    <a:pt x="670279" y="154002"/>
                  </a:cubicBezTo>
                  <a:lnTo>
                    <a:pt x="77001" y="154002"/>
                  </a:lnTo>
                  <a:cubicBezTo>
                    <a:pt x="56579" y="154002"/>
                    <a:pt x="36994" y="145889"/>
                    <a:pt x="22553" y="131449"/>
                  </a:cubicBezTo>
                  <a:cubicBezTo>
                    <a:pt x="8113" y="117008"/>
                    <a:pt x="0" y="97423"/>
                    <a:pt x="0" y="77001"/>
                  </a:cubicBezTo>
                  <a:lnTo>
                    <a:pt x="0" y="77001"/>
                  </a:lnTo>
                  <a:cubicBezTo>
                    <a:pt x="0" y="56579"/>
                    <a:pt x="8113" y="36994"/>
                    <a:pt x="22553" y="22553"/>
                  </a:cubicBezTo>
                  <a:cubicBezTo>
                    <a:pt x="36994" y="8113"/>
                    <a:pt x="56579" y="0"/>
                    <a:pt x="770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75030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85725"/>
              <a:ext cx="747280" cy="68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1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75775" y="1434123"/>
            <a:ext cx="14936450" cy="7418754"/>
            <a:chOff x="0" y="0"/>
            <a:chExt cx="19915267" cy="9891672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3557363" cy="4446704"/>
              <a:chOff x="0" y="0"/>
              <a:chExt cx="3747008" cy="468376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3747135" cy="4683887"/>
              </a:xfrm>
              <a:custGeom>
                <a:avLst/>
                <a:gdLst/>
                <a:ahLst/>
                <a:cxnLst/>
                <a:rect r="r" b="b" t="t" l="l"/>
                <a:pathLst>
                  <a:path h="4683887" w="3747135">
                    <a:moveTo>
                      <a:pt x="2286762" y="206629"/>
                    </a:moveTo>
                    <a:lnTo>
                      <a:pt x="2286762" y="3960622"/>
                    </a:lnTo>
                    <a:cubicBezTo>
                      <a:pt x="2286762" y="4484116"/>
                      <a:pt x="2445131" y="4628769"/>
                      <a:pt x="2700020" y="4683887"/>
                    </a:cubicBezTo>
                    <a:lnTo>
                      <a:pt x="1046988" y="4683887"/>
                    </a:lnTo>
                    <a:cubicBezTo>
                      <a:pt x="1301877" y="4628769"/>
                      <a:pt x="1460246" y="4484116"/>
                      <a:pt x="1460246" y="3960622"/>
                    </a:cubicBezTo>
                    <a:lnTo>
                      <a:pt x="1460246" y="206629"/>
                    </a:lnTo>
                    <a:cubicBezTo>
                      <a:pt x="1088263" y="213487"/>
                      <a:pt x="344424" y="551053"/>
                      <a:pt x="0" y="1136523"/>
                    </a:cubicBezTo>
                    <a:lnTo>
                      <a:pt x="137795" y="0"/>
                    </a:lnTo>
                    <a:lnTo>
                      <a:pt x="3609340" y="0"/>
                    </a:lnTo>
                    <a:lnTo>
                      <a:pt x="3747135" y="1136523"/>
                    </a:lnTo>
                    <a:cubicBezTo>
                      <a:pt x="3402711" y="537210"/>
                      <a:pt x="2658745" y="199771"/>
                      <a:pt x="2286762" y="206629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64080" t="0" r="-64080" b="0"/>
                </a:stretch>
              </a:blipFill>
            </p:spPr>
          </p:sp>
        </p:grpSp>
        <p:grpSp>
          <p:nvGrpSpPr>
            <p:cNvPr name="Group 5" id="5"/>
            <p:cNvGrpSpPr/>
            <p:nvPr/>
          </p:nvGrpSpPr>
          <p:grpSpPr>
            <a:xfrm rot="0">
              <a:off x="3899177" y="0"/>
              <a:ext cx="3851680" cy="4446704"/>
              <a:chOff x="0" y="0"/>
              <a:chExt cx="4057015" cy="468376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4057015" cy="4683887"/>
              </a:xfrm>
              <a:custGeom>
                <a:avLst/>
                <a:gdLst/>
                <a:ahLst/>
                <a:cxnLst/>
                <a:rect r="r" b="b" t="t" l="l"/>
                <a:pathLst>
                  <a:path h="4683887" w="4057015">
                    <a:moveTo>
                      <a:pt x="4057015" y="4683760"/>
                    </a:moveTo>
                    <a:lnTo>
                      <a:pt x="2403856" y="4683760"/>
                    </a:lnTo>
                    <a:cubicBezTo>
                      <a:pt x="2658745" y="4628642"/>
                      <a:pt x="2817114" y="4483989"/>
                      <a:pt x="2817114" y="3960495"/>
                    </a:cubicBezTo>
                    <a:lnTo>
                      <a:pt x="2817114" y="2004441"/>
                    </a:lnTo>
                    <a:lnTo>
                      <a:pt x="1239774" y="2424557"/>
                    </a:lnTo>
                    <a:lnTo>
                      <a:pt x="1239774" y="3960622"/>
                    </a:lnTo>
                    <a:cubicBezTo>
                      <a:pt x="1239774" y="4484116"/>
                      <a:pt x="1398143" y="4628769"/>
                      <a:pt x="1653032" y="4683887"/>
                    </a:cubicBezTo>
                    <a:lnTo>
                      <a:pt x="0" y="4683887"/>
                    </a:lnTo>
                    <a:cubicBezTo>
                      <a:pt x="254889" y="4628769"/>
                      <a:pt x="413258" y="4484116"/>
                      <a:pt x="413258" y="3960622"/>
                    </a:cubicBezTo>
                    <a:lnTo>
                      <a:pt x="413258" y="723265"/>
                    </a:lnTo>
                    <a:cubicBezTo>
                      <a:pt x="413258" y="199771"/>
                      <a:pt x="254889" y="55118"/>
                      <a:pt x="0" y="0"/>
                    </a:cubicBezTo>
                    <a:lnTo>
                      <a:pt x="1653159" y="0"/>
                    </a:lnTo>
                    <a:cubicBezTo>
                      <a:pt x="1398270" y="55118"/>
                      <a:pt x="1239774" y="199771"/>
                      <a:pt x="1239774" y="723265"/>
                    </a:cubicBezTo>
                    <a:lnTo>
                      <a:pt x="1239774" y="2142236"/>
                    </a:lnTo>
                    <a:lnTo>
                      <a:pt x="2817114" y="1722120"/>
                    </a:lnTo>
                    <a:lnTo>
                      <a:pt x="2817114" y="723265"/>
                    </a:lnTo>
                    <a:cubicBezTo>
                      <a:pt x="2817114" y="199771"/>
                      <a:pt x="2658745" y="55118"/>
                      <a:pt x="2403856" y="0"/>
                    </a:cubicBezTo>
                    <a:lnTo>
                      <a:pt x="4057015" y="0"/>
                    </a:lnTo>
                    <a:cubicBezTo>
                      <a:pt x="3802126" y="55118"/>
                      <a:pt x="3643757" y="199771"/>
                      <a:pt x="3643757" y="723265"/>
                    </a:cubicBezTo>
                    <a:lnTo>
                      <a:pt x="3643757" y="3960622"/>
                    </a:lnTo>
                    <a:cubicBezTo>
                      <a:pt x="3643757" y="4484116"/>
                      <a:pt x="3802126" y="4628769"/>
                      <a:pt x="4057015" y="468376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5366" t="0" r="-55366" b="0"/>
                </a:stretch>
              </a:blipFill>
            </p:spPr>
          </p:sp>
        </p:grpSp>
        <p:grpSp>
          <p:nvGrpSpPr>
            <p:cNvPr name="Group 7" id="7"/>
            <p:cNvGrpSpPr/>
            <p:nvPr/>
          </p:nvGrpSpPr>
          <p:grpSpPr>
            <a:xfrm rot="0">
              <a:off x="11736855" y="0"/>
              <a:ext cx="3969358" cy="4446704"/>
              <a:chOff x="0" y="0"/>
              <a:chExt cx="4180967" cy="468376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4180967" cy="4683760"/>
              </a:xfrm>
              <a:custGeom>
                <a:avLst/>
                <a:gdLst/>
                <a:ahLst/>
                <a:cxnLst/>
                <a:rect r="r" b="b" t="t" l="l"/>
                <a:pathLst>
                  <a:path h="4683760" w="4180967">
                    <a:moveTo>
                      <a:pt x="4180967" y="0"/>
                    </a:moveTo>
                    <a:cubicBezTo>
                      <a:pt x="3926078" y="55118"/>
                      <a:pt x="3767709" y="199771"/>
                      <a:pt x="3767709" y="723265"/>
                    </a:cubicBezTo>
                    <a:lnTo>
                      <a:pt x="3767709" y="4683760"/>
                    </a:lnTo>
                    <a:lnTo>
                      <a:pt x="3492246" y="4683760"/>
                    </a:lnTo>
                    <a:lnTo>
                      <a:pt x="805942" y="854075"/>
                    </a:lnTo>
                    <a:lnTo>
                      <a:pt x="805942" y="3960495"/>
                    </a:lnTo>
                    <a:cubicBezTo>
                      <a:pt x="805942" y="4483989"/>
                      <a:pt x="964311" y="4628642"/>
                      <a:pt x="1219200" y="4683760"/>
                    </a:cubicBezTo>
                    <a:lnTo>
                      <a:pt x="117094" y="4683760"/>
                    </a:lnTo>
                    <a:cubicBezTo>
                      <a:pt x="371983" y="4628642"/>
                      <a:pt x="530352" y="4483989"/>
                      <a:pt x="530352" y="3960495"/>
                    </a:cubicBezTo>
                    <a:lnTo>
                      <a:pt x="530352" y="468376"/>
                    </a:lnTo>
                    <a:cubicBezTo>
                      <a:pt x="282448" y="144653"/>
                      <a:pt x="117094" y="48260"/>
                      <a:pt x="0" y="0"/>
                    </a:cubicBezTo>
                    <a:lnTo>
                      <a:pt x="1219200" y="0"/>
                    </a:lnTo>
                    <a:lnTo>
                      <a:pt x="3492246" y="3251073"/>
                    </a:lnTo>
                    <a:lnTo>
                      <a:pt x="3492246" y="723265"/>
                    </a:lnTo>
                    <a:cubicBezTo>
                      <a:pt x="3492246" y="199771"/>
                      <a:pt x="3333877" y="55118"/>
                      <a:pt x="3078988" y="0"/>
                    </a:cubicBezTo>
                    <a:lnTo>
                      <a:pt x="4180967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52240" t="0" r="-52240" b="0"/>
                </a:stretch>
              </a:blipFill>
            </p:spPr>
          </p:sp>
        </p:grpSp>
        <p:grpSp>
          <p:nvGrpSpPr>
            <p:cNvPr name="Group 9" id="9"/>
            <p:cNvGrpSpPr/>
            <p:nvPr/>
          </p:nvGrpSpPr>
          <p:grpSpPr>
            <a:xfrm rot="0">
              <a:off x="8092671" y="0"/>
              <a:ext cx="3302369" cy="4446704"/>
              <a:chOff x="0" y="0"/>
              <a:chExt cx="3836543" cy="5165979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3836543" cy="5165979"/>
              </a:xfrm>
              <a:custGeom>
                <a:avLst/>
                <a:gdLst/>
                <a:ahLst/>
                <a:cxnLst/>
                <a:rect r="r" b="b" t="t" l="l"/>
                <a:pathLst>
                  <a:path h="5165979" w="3836543">
                    <a:moveTo>
                      <a:pt x="2314321" y="5165979"/>
                    </a:moveTo>
                    <a:lnTo>
                      <a:pt x="3836543" y="5165979"/>
                    </a:lnTo>
                    <a:cubicBezTo>
                      <a:pt x="3685032" y="5110861"/>
                      <a:pt x="3533521" y="4973066"/>
                      <a:pt x="3402584" y="4470273"/>
                    </a:cubicBezTo>
                    <a:lnTo>
                      <a:pt x="2328164" y="482092"/>
                    </a:lnTo>
                    <a:cubicBezTo>
                      <a:pt x="2293747" y="323723"/>
                      <a:pt x="2066417" y="213487"/>
                      <a:pt x="1742694" y="0"/>
                    </a:cubicBezTo>
                    <a:cubicBezTo>
                      <a:pt x="1598041" y="351282"/>
                      <a:pt x="1494790" y="461518"/>
                      <a:pt x="1343152" y="585470"/>
                    </a:cubicBezTo>
                    <a:cubicBezTo>
                      <a:pt x="1322451" y="599186"/>
                      <a:pt x="1322451" y="640588"/>
                      <a:pt x="1343152" y="654304"/>
                    </a:cubicBezTo>
                    <a:cubicBezTo>
                      <a:pt x="1460246" y="743839"/>
                      <a:pt x="1522222" y="681863"/>
                      <a:pt x="1563624" y="792099"/>
                    </a:cubicBezTo>
                    <a:lnTo>
                      <a:pt x="1570482" y="833374"/>
                    </a:lnTo>
                    <a:lnTo>
                      <a:pt x="599313" y="4470273"/>
                    </a:lnTo>
                    <a:cubicBezTo>
                      <a:pt x="461518" y="4973066"/>
                      <a:pt x="254889" y="5110861"/>
                      <a:pt x="0" y="5165979"/>
                    </a:cubicBezTo>
                    <a:lnTo>
                      <a:pt x="1115822" y="5165979"/>
                    </a:lnTo>
                    <a:cubicBezTo>
                      <a:pt x="860933" y="5110861"/>
                      <a:pt x="750824" y="4973066"/>
                      <a:pt x="888492" y="4470273"/>
                    </a:cubicBezTo>
                    <a:lnTo>
                      <a:pt x="1150239" y="3499104"/>
                    </a:lnTo>
                    <a:lnTo>
                      <a:pt x="2210943" y="3216656"/>
                    </a:lnTo>
                    <a:lnTo>
                      <a:pt x="2541524" y="4470273"/>
                    </a:lnTo>
                    <a:cubicBezTo>
                      <a:pt x="2679446" y="4973066"/>
                      <a:pt x="2569210" y="5110861"/>
                      <a:pt x="2314321" y="5165979"/>
                    </a:cubicBezTo>
                    <a:close/>
                    <a:moveTo>
                      <a:pt x="1226058" y="3195955"/>
                    </a:moveTo>
                    <a:lnTo>
                      <a:pt x="1715135" y="1370711"/>
                    </a:lnTo>
                    <a:lnTo>
                      <a:pt x="2135251" y="2954909"/>
                    </a:lnTo>
                    <a:lnTo>
                      <a:pt x="1226058" y="3195955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72890" t="0" r="-72890" b="0"/>
                </a:stretch>
              </a:blipFill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16048028" y="0"/>
              <a:ext cx="3867239" cy="4446704"/>
              <a:chOff x="0" y="0"/>
              <a:chExt cx="3953637" cy="4546048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3953764" cy="4546048"/>
              </a:xfrm>
              <a:custGeom>
                <a:avLst/>
                <a:gdLst/>
                <a:ahLst/>
                <a:cxnLst/>
                <a:rect r="r" b="b" t="t" l="l"/>
                <a:pathLst>
                  <a:path h="4546048" w="3953764">
                    <a:moveTo>
                      <a:pt x="2500376" y="3904325"/>
                    </a:moveTo>
                    <a:lnTo>
                      <a:pt x="1577340" y="1938727"/>
                    </a:lnTo>
                    <a:lnTo>
                      <a:pt x="1239774" y="2232839"/>
                    </a:lnTo>
                    <a:lnTo>
                      <a:pt x="1239774" y="3844048"/>
                    </a:lnTo>
                    <a:cubicBezTo>
                      <a:pt x="1239774" y="4352151"/>
                      <a:pt x="1398143" y="4492551"/>
                      <a:pt x="1653032" y="4546048"/>
                    </a:cubicBezTo>
                    <a:lnTo>
                      <a:pt x="0" y="4546048"/>
                    </a:lnTo>
                    <a:cubicBezTo>
                      <a:pt x="254889" y="4492551"/>
                      <a:pt x="413258" y="4352151"/>
                      <a:pt x="413258" y="3844048"/>
                    </a:cubicBezTo>
                    <a:lnTo>
                      <a:pt x="413258" y="702000"/>
                    </a:lnTo>
                    <a:cubicBezTo>
                      <a:pt x="413258" y="193897"/>
                      <a:pt x="254889" y="53497"/>
                      <a:pt x="0" y="0"/>
                    </a:cubicBezTo>
                    <a:lnTo>
                      <a:pt x="1653159" y="0"/>
                    </a:lnTo>
                    <a:cubicBezTo>
                      <a:pt x="1398270" y="53497"/>
                      <a:pt x="1239774" y="193897"/>
                      <a:pt x="1239774" y="702000"/>
                    </a:cubicBezTo>
                    <a:lnTo>
                      <a:pt x="1239774" y="1831855"/>
                    </a:lnTo>
                    <a:lnTo>
                      <a:pt x="2576068" y="534851"/>
                    </a:lnTo>
                    <a:cubicBezTo>
                      <a:pt x="2748280" y="340954"/>
                      <a:pt x="2541651" y="93559"/>
                      <a:pt x="2307463" y="0"/>
                    </a:cubicBezTo>
                    <a:lnTo>
                      <a:pt x="3726434" y="0"/>
                    </a:lnTo>
                    <a:cubicBezTo>
                      <a:pt x="3602482" y="53497"/>
                      <a:pt x="3382010" y="140400"/>
                      <a:pt x="3010027" y="494666"/>
                    </a:cubicBezTo>
                    <a:lnTo>
                      <a:pt x="1770253" y="1704768"/>
                    </a:lnTo>
                    <a:cubicBezTo>
                      <a:pt x="1866646" y="1892009"/>
                      <a:pt x="2162937" y="1932070"/>
                      <a:pt x="2548636" y="1845168"/>
                    </a:cubicBezTo>
                    <a:cubicBezTo>
                      <a:pt x="2493518" y="1892009"/>
                      <a:pt x="2465959" y="1965475"/>
                      <a:pt x="2521077" y="2085783"/>
                    </a:cubicBezTo>
                    <a:lnTo>
                      <a:pt x="3402711" y="3910858"/>
                    </a:lnTo>
                    <a:cubicBezTo>
                      <a:pt x="3623183" y="4372120"/>
                      <a:pt x="3802253" y="4492550"/>
                      <a:pt x="3953764" y="4545924"/>
                    </a:cubicBezTo>
                    <a:lnTo>
                      <a:pt x="2383282" y="4545924"/>
                    </a:lnTo>
                    <a:cubicBezTo>
                      <a:pt x="2638044" y="4492550"/>
                      <a:pt x="2713863" y="4372243"/>
                      <a:pt x="2500376" y="3904325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54936" t="0" r="-54936" b="0"/>
                </a:stretch>
              </a:blipFill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4007361" y="5468555"/>
              <a:ext cx="3662144" cy="4423117"/>
              <a:chOff x="0" y="0"/>
              <a:chExt cx="3877945" cy="468376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3877945" cy="4683760"/>
              </a:xfrm>
              <a:custGeom>
                <a:avLst/>
                <a:gdLst/>
                <a:ahLst/>
                <a:cxnLst/>
                <a:rect r="r" b="b" t="t" l="l"/>
                <a:pathLst>
                  <a:path h="4683760" w="3877945">
                    <a:moveTo>
                      <a:pt x="3877945" y="0"/>
                    </a:moveTo>
                    <a:cubicBezTo>
                      <a:pt x="3753993" y="55118"/>
                      <a:pt x="3567938" y="172212"/>
                      <a:pt x="3306191" y="626745"/>
                    </a:cubicBezTo>
                    <a:lnTo>
                      <a:pt x="2438273" y="2128266"/>
                    </a:lnTo>
                    <a:lnTo>
                      <a:pt x="2438273" y="3960495"/>
                    </a:lnTo>
                    <a:cubicBezTo>
                      <a:pt x="2438273" y="4483989"/>
                      <a:pt x="2596642" y="4628642"/>
                      <a:pt x="2851531" y="4683760"/>
                    </a:cubicBezTo>
                    <a:lnTo>
                      <a:pt x="1198499" y="4683760"/>
                    </a:lnTo>
                    <a:cubicBezTo>
                      <a:pt x="1453388" y="4628642"/>
                      <a:pt x="1611757" y="4483989"/>
                      <a:pt x="1611757" y="3960495"/>
                    </a:cubicBezTo>
                    <a:lnTo>
                      <a:pt x="1611757" y="2431415"/>
                    </a:lnTo>
                    <a:lnTo>
                      <a:pt x="571627" y="626745"/>
                    </a:lnTo>
                    <a:cubicBezTo>
                      <a:pt x="310007" y="172212"/>
                      <a:pt x="123952" y="55118"/>
                      <a:pt x="0" y="0"/>
                    </a:cubicBezTo>
                    <a:lnTo>
                      <a:pt x="1577340" y="0"/>
                    </a:lnTo>
                    <a:cubicBezTo>
                      <a:pt x="1322451" y="55118"/>
                      <a:pt x="1267333" y="172212"/>
                      <a:pt x="1529080" y="626745"/>
                    </a:cubicBezTo>
                    <a:lnTo>
                      <a:pt x="2259203" y="1894078"/>
                    </a:lnTo>
                    <a:lnTo>
                      <a:pt x="2982468" y="626745"/>
                    </a:lnTo>
                    <a:cubicBezTo>
                      <a:pt x="3244215" y="172085"/>
                      <a:pt x="3133979" y="54991"/>
                      <a:pt x="2803398" y="0"/>
                    </a:cubicBezTo>
                    <a:lnTo>
                      <a:pt x="3877945" y="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60229" t="0" r="-60229" b="0"/>
                </a:stretch>
              </a:blipFill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7922487" y="5468555"/>
              <a:ext cx="3623434" cy="4423117"/>
              <a:chOff x="0" y="0"/>
              <a:chExt cx="2934208" cy="3581781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934208" cy="3581781"/>
              </a:xfrm>
              <a:custGeom>
                <a:avLst/>
                <a:gdLst/>
                <a:ahLst/>
                <a:cxnLst/>
                <a:rect r="r" b="b" t="t" l="l"/>
                <a:pathLst>
                  <a:path h="3581781" w="2934208">
                    <a:moveTo>
                      <a:pt x="1467104" y="0"/>
                    </a:moveTo>
                    <a:cubicBezTo>
                      <a:pt x="654304" y="0"/>
                      <a:pt x="0" y="564769"/>
                      <a:pt x="0" y="1777111"/>
                    </a:cubicBezTo>
                    <a:cubicBezTo>
                      <a:pt x="0" y="2941193"/>
                      <a:pt x="323723" y="3581781"/>
                      <a:pt x="1467104" y="3581781"/>
                    </a:cubicBezTo>
                    <a:cubicBezTo>
                      <a:pt x="2279904" y="3581781"/>
                      <a:pt x="2934208" y="2941193"/>
                      <a:pt x="2934208" y="1777111"/>
                    </a:cubicBezTo>
                    <a:cubicBezTo>
                      <a:pt x="2934208" y="564769"/>
                      <a:pt x="2507234" y="0"/>
                      <a:pt x="1467104" y="0"/>
                    </a:cubicBezTo>
                    <a:close/>
                    <a:moveTo>
                      <a:pt x="1122680" y="3388868"/>
                    </a:moveTo>
                    <a:cubicBezTo>
                      <a:pt x="1074420" y="3388868"/>
                      <a:pt x="1019302" y="3361309"/>
                      <a:pt x="991870" y="3313049"/>
                    </a:cubicBezTo>
                    <a:cubicBezTo>
                      <a:pt x="826516" y="3010027"/>
                      <a:pt x="826516" y="2307463"/>
                      <a:pt x="826516" y="1776984"/>
                    </a:cubicBezTo>
                    <a:cubicBezTo>
                      <a:pt x="826516" y="1225931"/>
                      <a:pt x="805815" y="247904"/>
                      <a:pt x="1845945" y="185928"/>
                    </a:cubicBezTo>
                    <a:cubicBezTo>
                      <a:pt x="1914779" y="185928"/>
                      <a:pt x="1963039" y="220345"/>
                      <a:pt x="1990598" y="275463"/>
                    </a:cubicBezTo>
                    <a:cubicBezTo>
                      <a:pt x="2114550" y="613029"/>
                      <a:pt x="2107692" y="1253490"/>
                      <a:pt x="2107692" y="1776984"/>
                    </a:cubicBezTo>
                    <a:cubicBezTo>
                      <a:pt x="2107692" y="2355723"/>
                      <a:pt x="2114550" y="3340608"/>
                      <a:pt x="1122680" y="3388868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61407" t="0" r="-61407" b="0"/>
                </a:stretch>
              </a:blipFill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11798903" y="5468555"/>
              <a:ext cx="4109002" cy="4423117"/>
              <a:chOff x="0" y="0"/>
              <a:chExt cx="3395726" cy="3655314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-22987"/>
                <a:ext cx="3395726" cy="3678174"/>
              </a:xfrm>
              <a:custGeom>
                <a:avLst/>
                <a:gdLst/>
                <a:ahLst/>
                <a:cxnLst/>
                <a:rect r="r" b="b" t="t" l="l"/>
                <a:pathLst>
                  <a:path h="3678174" w="3395726">
                    <a:moveTo>
                      <a:pt x="2155952" y="3609340"/>
                    </a:moveTo>
                    <a:lnTo>
                      <a:pt x="2155952" y="3202940"/>
                    </a:lnTo>
                    <a:cubicBezTo>
                      <a:pt x="1797812" y="3499104"/>
                      <a:pt x="1439545" y="3678174"/>
                      <a:pt x="1129665" y="3678174"/>
                    </a:cubicBezTo>
                    <a:cubicBezTo>
                      <a:pt x="826643" y="3678174"/>
                      <a:pt x="365125" y="3382010"/>
                      <a:pt x="365125" y="2541651"/>
                    </a:cubicBezTo>
                    <a:lnTo>
                      <a:pt x="365125" y="923163"/>
                    </a:lnTo>
                    <a:cubicBezTo>
                      <a:pt x="365125" y="606298"/>
                      <a:pt x="192913" y="406527"/>
                      <a:pt x="0" y="296291"/>
                    </a:cubicBezTo>
                    <a:cubicBezTo>
                      <a:pt x="103378" y="296291"/>
                      <a:pt x="365125" y="289433"/>
                      <a:pt x="585470" y="248031"/>
                    </a:cubicBezTo>
                    <a:cubicBezTo>
                      <a:pt x="805815" y="206629"/>
                      <a:pt x="1040130" y="110363"/>
                      <a:pt x="1136523" y="55245"/>
                    </a:cubicBezTo>
                    <a:cubicBezTo>
                      <a:pt x="1232916" y="127"/>
                      <a:pt x="1288034" y="13970"/>
                      <a:pt x="1260475" y="110363"/>
                    </a:cubicBezTo>
                    <a:cubicBezTo>
                      <a:pt x="1232916" y="206756"/>
                      <a:pt x="1191641" y="365252"/>
                      <a:pt x="1191641" y="537464"/>
                    </a:cubicBezTo>
                    <a:lnTo>
                      <a:pt x="1191641" y="551180"/>
                    </a:lnTo>
                    <a:cubicBezTo>
                      <a:pt x="1191641" y="654558"/>
                      <a:pt x="1191641" y="764667"/>
                      <a:pt x="1191641" y="923163"/>
                    </a:cubicBezTo>
                    <a:lnTo>
                      <a:pt x="1191641" y="2686431"/>
                    </a:lnTo>
                    <a:cubicBezTo>
                      <a:pt x="1191641" y="3065272"/>
                      <a:pt x="1336294" y="3313176"/>
                      <a:pt x="1549781" y="3313176"/>
                    </a:cubicBezTo>
                    <a:cubicBezTo>
                      <a:pt x="1735709" y="3313176"/>
                      <a:pt x="1907921" y="3189224"/>
                      <a:pt x="2155952" y="2955036"/>
                    </a:cubicBezTo>
                    <a:lnTo>
                      <a:pt x="2155952" y="923036"/>
                    </a:lnTo>
                    <a:cubicBezTo>
                      <a:pt x="2155952" y="606171"/>
                      <a:pt x="1983740" y="406400"/>
                      <a:pt x="1790827" y="296291"/>
                    </a:cubicBezTo>
                    <a:cubicBezTo>
                      <a:pt x="1894078" y="296291"/>
                      <a:pt x="2155952" y="289433"/>
                      <a:pt x="2376297" y="248031"/>
                    </a:cubicBezTo>
                    <a:cubicBezTo>
                      <a:pt x="2596642" y="206629"/>
                      <a:pt x="2830957" y="110236"/>
                      <a:pt x="2927350" y="55118"/>
                    </a:cubicBezTo>
                    <a:cubicBezTo>
                      <a:pt x="3023743" y="0"/>
                      <a:pt x="3078861" y="13843"/>
                      <a:pt x="3051302" y="110236"/>
                    </a:cubicBezTo>
                    <a:cubicBezTo>
                      <a:pt x="3023743" y="206629"/>
                      <a:pt x="2982468" y="365125"/>
                      <a:pt x="2982468" y="537337"/>
                    </a:cubicBezTo>
                    <a:lnTo>
                      <a:pt x="2982468" y="551053"/>
                    </a:lnTo>
                    <a:cubicBezTo>
                      <a:pt x="2982468" y="654431"/>
                      <a:pt x="2982468" y="764540"/>
                      <a:pt x="2982468" y="923036"/>
                    </a:cubicBezTo>
                    <a:lnTo>
                      <a:pt x="2982468" y="2886075"/>
                    </a:lnTo>
                    <a:cubicBezTo>
                      <a:pt x="2982468" y="3409569"/>
                      <a:pt x="3140837" y="3554222"/>
                      <a:pt x="3395726" y="3609340"/>
                    </a:cubicBezTo>
                    <a:lnTo>
                      <a:pt x="2155952" y="3609340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48240" t="0" r="-48240" b="0"/>
                </a:stretch>
              </a:blipFill>
            </p:spPr>
          </p:sp>
        </p:grp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AE6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57250"/>
            <a:ext cx="7786513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7200" b="true">
                <a:solidFill>
                  <a:srgbClr val="275030"/>
                </a:solidFill>
                <a:latin typeface="Poppins Bold"/>
                <a:ea typeface="Poppins Bold"/>
                <a:cs typeface="Poppins Bold"/>
                <a:sym typeface="Poppins Bold"/>
              </a:rPr>
              <a:t>Table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816440"/>
            <a:ext cx="7786513" cy="7899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5599">
                <a:solidFill>
                  <a:srgbClr val="275030"/>
                </a:solidFill>
                <a:latin typeface="Poppins"/>
                <a:ea typeface="Poppins"/>
                <a:cs typeface="Poppins"/>
                <a:sym typeface="Poppins"/>
              </a:rPr>
              <a:t>of Contents</a:t>
            </a:r>
          </a:p>
        </p:txBody>
      </p:sp>
      <p:sp>
        <p:nvSpPr>
          <p:cNvPr name="Freeform 4" id="4"/>
          <p:cNvSpPr/>
          <p:nvPr/>
        </p:nvSpPr>
        <p:spPr>
          <a:xfrm flipH="false" flipV="true" rot="0">
            <a:off x="9715500" y="5751368"/>
            <a:ext cx="8572500" cy="3506932"/>
          </a:xfrm>
          <a:custGeom>
            <a:avLst/>
            <a:gdLst/>
            <a:ahLst/>
            <a:cxnLst/>
            <a:rect r="r" b="b" t="t" l="l"/>
            <a:pathLst>
              <a:path h="3506932" w="8572500">
                <a:moveTo>
                  <a:pt x="0" y="3506932"/>
                </a:moveTo>
                <a:lnTo>
                  <a:pt x="8572500" y="3506932"/>
                </a:lnTo>
                <a:lnTo>
                  <a:pt x="8572500" y="0"/>
                </a:lnTo>
                <a:lnTo>
                  <a:pt x="0" y="0"/>
                </a:lnTo>
                <a:lnTo>
                  <a:pt x="0" y="35069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297966" y="1290460"/>
            <a:ext cx="7692068" cy="7706079"/>
          </a:xfrm>
          <a:custGeom>
            <a:avLst/>
            <a:gdLst/>
            <a:ahLst/>
            <a:cxnLst/>
            <a:rect r="r" b="b" t="t" l="l"/>
            <a:pathLst>
              <a:path h="7706079" w="7692068">
                <a:moveTo>
                  <a:pt x="0" y="0"/>
                </a:moveTo>
                <a:lnTo>
                  <a:pt x="7692068" y="0"/>
                </a:lnTo>
                <a:lnTo>
                  <a:pt x="7692068" y="7706080"/>
                </a:lnTo>
                <a:lnTo>
                  <a:pt x="0" y="7706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5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10800000">
            <a:off x="0" y="3390034"/>
            <a:ext cx="8572500" cy="3506932"/>
          </a:xfrm>
          <a:custGeom>
            <a:avLst/>
            <a:gdLst/>
            <a:ahLst/>
            <a:cxnLst/>
            <a:rect r="r" b="b" t="t" l="l"/>
            <a:pathLst>
              <a:path h="3506932" w="8572500">
                <a:moveTo>
                  <a:pt x="0" y="3506932"/>
                </a:moveTo>
                <a:lnTo>
                  <a:pt x="8572500" y="3506932"/>
                </a:lnTo>
                <a:lnTo>
                  <a:pt x="8572500" y="0"/>
                </a:lnTo>
                <a:lnTo>
                  <a:pt x="0" y="0"/>
                </a:lnTo>
                <a:lnTo>
                  <a:pt x="0" y="350693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4350" y="3578630"/>
            <a:ext cx="3972902" cy="50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8"/>
              </a:lnSpc>
              <a:spcBef>
                <a:spcPct val="0"/>
              </a:spcBef>
            </a:pPr>
            <a:r>
              <a:rPr lang="en-US" b="true" sz="2977" spc="59">
                <a:solidFill>
                  <a:srgbClr val="27503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807997" y="3578630"/>
            <a:ext cx="3972902" cy="50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8"/>
              </a:lnSpc>
              <a:spcBef>
                <a:spcPct val="0"/>
              </a:spcBef>
            </a:pPr>
            <a:r>
              <a:rPr lang="en-US" b="true" sz="2977" spc="59">
                <a:solidFill>
                  <a:srgbClr val="27503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Data &amp; Preparation</a:t>
            </a:r>
          </a:p>
        </p:txBody>
      </p:sp>
      <p:sp>
        <p:nvSpPr>
          <p:cNvPr name="AutoShape 9" id="9"/>
          <p:cNvSpPr/>
          <p:nvPr/>
        </p:nvSpPr>
        <p:spPr>
          <a:xfrm>
            <a:off x="3842501" y="3848820"/>
            <a:ext cx="2386923" cy="0"/>
          </a:xfrm>
          <a:prstGeom prst="line">
            <a:avLst/>
          </a:prstGeom>
          <a:ln cap="flat" w="19050">
            <a:solidFill>
              <a:srgbClr val="275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>
            <a:off x="1895705" y="5936091"/>
            <a:ext cx="1754007" cy="0"/>
          </a:xfrm>
          <a:prstGeom prst="line">
            <a:avLst/>
          </a:prstGeom>
          <a:ln cap="flat" w="19050">
            <a:solidFill>
              <a:srgbClr val="275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>
            <a:off x="8795184" y="3848820"/>
            <a:ext cx="2012813" cy="0"/>
          </a:xfrm>
          <a:prstGeom prst="line">
            <a:avLst/>
          </a:prstGeom>
          <a:ln cap="flat" w="19050">
            <a:solidFill>
              <a:srgbClr val="275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6798544" y="5936091"/>
            <a:ext cx="2239657" cy="0"/>
          </a:xfrm>
          <a:prstGeom prst="line">
            <a:avLst/>
          </a:prstGeom>
          <a:ln cap="flat" w="19050">
            <a:solidFill>
              <a:srgbClr val="275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7335875" y="7990195"/>
            <a:ext cx="2166008" cy="10129"/>
          </a:xfrm>
          <a:prstGeom prst="line">
            <a:avLst/>
          </a:prstGeom>
          <a:ln cap="flat" w="19050">
            <a:solidFill>
              <a:srgbClr val="275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2560284" y="7995259"/>
            <a:ext cx="2623257" cy="0"/>
          </a:xfrm>
          <a:prstGeom prst="line">
            <a:avLst/>
          </a:prstGeom>
          <a:ln cap="flat" w="19050">
            <a:solidFill>
              <a:srgbClr val="275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4780899" y="3848820"/>
            <a:ext cx="1692270" cy="0"/>
          </a:xfrm>
          <a:prstGeom prst="line">
            <a:avLst/>
          </a:prstGeom>
          <a:ln cap="flat" w="19050">
            <a:solidFill>
              <a:srgbClr val="275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1848653" y="5936091"/>
            <a:ext cx="2440704" cy="0"/>
          </a:xfrm>
          <a:prstGeom prst="line">
            <a:avLst/>
          </a:prstGeom>
          <a:ln cap="flat" w="19050">
            <a:solidFill>
              <a:srgbClr val="275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5400000">
            <a:off x="16153814" y="4326384"/>
            <a:ext cx="2107528" cy="1132143"/>
          </a:xfrm>
          <a:custGeom>
            <a:avLst/>
            <a:gdLst/>
            <a:ahLst/>
            <a:cxnLst/>
            <a:rect r="r" b="b" t="t" l="l"/>
            <a:pathLst>
              <a:path h="1132143" w="2107528">
                <a:moveTo>
                  <a:pt x="0" y="0"/>
                </a:moveTo>
                <a:lnTo>
                  <a:pt x="2107528" y="0"/>
                </a:lnTo>
                <a:lnTo>
                  <a:pt x="2107528" y="1132143"/>
                </a:lnTo>
                <a:lnTo>
                  <a:pt x="0" y="11321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-5400000">
            <a:off x="23330" y="6416983"/>
            <a:ext cx="2121908" cy="1139868"/>
          </a:xfrm>
          <a:custGeom>
            <a:avLst/>
            <a:gdLst/>
            <a:ahLst/>
            <a:cxnLst/>
            <a:rect r="r" b="b" t="t" l="l"/>
            <a:pathLst>
              <a:path h="1139868" w="2121908">
                <a:moveTo>
                  <a:pt x="0" y="0"/>
                </a:moveTo>
                <a:lnTo>
                  <a:pt x="2121908" y="0"/>
                </a:lnTo>
                <a:lnTo>
                  <a:pt x="2121908" y="1139867"/>
                </a:lnTo>
                <a:lnTo>
                  <a:pt x="0" y="1139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-5400000">
            <a:off x="14938894" y="7812572"/>
            <a:ext cx="615673" cy="375504"/>
            <a:chOff x="0" y="0"/>
            <a:chExt cx="812800" cy="49573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495733"/>
            </a:xfrm>
            <a:custGeom>
              <a:avLst/>
              <a:gdLst/>
              <a:ahLst/>
              <a:cxnLst/>
              <a:rect r="r" b="b" t="t" l="l"/>
              <a:pathLst>
                <a:path h="495733" w="812800">
                  <a:moveTo>
                    <a:pt x="406400" y="495733"/>
                  </a:moveTo>
                  <a:lnTo>
                    <a:pt x="812800" y="0"/>
                  </a:lnTo>
                  <a:lnTo>
                    <a:pt x="0" y="0"/>
                  </a:lnTo>
                  <a:lnTo>
                    <a:pt x="406400" y="495733"/>
                  </a:lnTo>
                  <a:close/>
                </a:path>
              </a:pathLst>
            </a:custGeom>
            <a:solidFill>
              <a:srgbClr val="275030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127000" y="-21740"/>
              <a:ext cx="558800" cy="2873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3021490" y="7765035"/>
            <a:ext cx="3972902" cy="50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8"/>
              </a:lnSpc>
              <a:spcBef>
                <a:spcPct val="0"/>
              </a:spcBef>
            </a:pPr>
            <a:r>
              <a:rPr lang="en-US" b="true" sz="2977" spc="59">
                <a:solidFill>
                  <a:srgbClr val="27503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Model Comparison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038202" y="7712617"/>
            <a:ext cx="3972902" cy="50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8"/>
              </a:lnSpc>
              <a:spcBef>
                <a:spcPct val="0"/>
              </a:spcBef>
            </a:pPr>
            <a:r>
              <a:rPr lang="en-US" b="true" sz="2977" spc="59">
                <a:solidFill>
                  <a:srgbClr val="27503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Conclusion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14350" y="4126073"/>
            <a:ext cx="3972902" cy="12339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75"/>
              </a:lnSpc>
              <a:spcBef>
                <a:spcPct val="0"/>
              </a:spcBef>
            </a:pPr>
            <a:r>
              <a:rPr lang="en-US" sz="2339">
                <a:solidFill>
                  <a:srgbClr val="275030"/>
                </a:solidFill>
                <a:latin typeface="Proxima Nova"/>
                <a:ea typeface="Proxima Nova"/>
                <a:cs typeface="Proxima Nova"/>
                <a:sym typeface="Proxima Nova"/>
              </a:rPr>
              <a:t>Forecast solar and wind energy using machine learning.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021490" y="8306477"/>
            <a:ext cx="3972902" cy="836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5">
                <a:solidFill>
                  <a:srgbClr val="275030"/>
                </a:solidFill>
                <a:latin typeface="Proxima Nova"/>
                <a:ea typeface="Proxima Nova"/>
                <a:cs typeface="Proxima Nova"/>
                <a:sym typeface="Proxima Nova"/>
              </a:rPr>
              <a:t>Compare accuracy and reliability of all models.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038202" y="8306477"/>
            <a:ext cx="3972902" cy="836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5">
                <a:solidFill>
                  <a:srgbClr val="275030"/>
                </a:solidFill>
                <a:latin typeface="Proxima Nova"/>
                <a:ea typeface="Proxima Nova"/>
                <a:cs typeface="Proxima Nova"/>
                <a:sym typeface="Proxima Nova"/>
              </a:rPr>
              <a:t>Key takeaways and recommendations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410902" y="4172665"/>
            <a:ext cx="3972902" cy="126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445">
                <a:solidFill>
                  <a:srgbClr val="275030"/>
                </a:solidFill>
                <a:latin typeface="Proxima Nova"/>
                <a:ea typeface="Proxima Nova"/>
                <a:cs typeface="Proxima Nova"/>
                <a:sym typeface="Proxima Nova"/>
              </a:rPr>
              <a:t>Build models to predict energy growth for better investment decisions.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90840" y="5643320"/>
            <a:ext cx="3164436" cy="50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8"/>
              </a:lnSpc>
              <a:spcBef>
                <a:spcPct val="0"/>
              </a:spcBef>
            </a:pPr>
            <a:r>
              <a:rPr lang="en-US" b="true" sz="2977" spc="59">
                <a:solidFill>
                  <a:srgbClr val="27503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Results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3386607" y="6189555"/>
            <a:ext cx="3972902" cy="126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445">
                <a:solidFill>
                  <a:srgbClr val="275030"/>
                </a:solidFill>
                <a:latin typeface="Proxima Nova"/>
                <a:ea typeface="Proxima Nova"/>
                <a:cs typeface="Proxima Nova"/>
                <a:sym typeface="Proxima Nova"/>
              </a:rPr>
              <a:t>Model performance on solar and wind forecasts.</a:t>
            </a:r>
          </a:p>
          <a:p>
            <a:pPr algn="ctr">
              <a:lnSpc>
                <a:spcPts val="3424"/>
              </a:lnSpc>
              <a:spcBef>
                <a:spcPct val="0"/>
              </a:spcBef>
            </a:pPr>
          </a:p>
        </p:txBody>
      </p:sp>
      <p:sp>
        <p:nvSpPr>
          <p:cNvPr name="TextBox 30" id="30"/>
          <p:cNvSpPr txBox="true"/>
          <p:nvPr/>
        </p:nvSpPr>
        <p:spPr>
          <a:xfrm rot="0">
            <a:off x="3171285" y="5681094"/>
            <a:ext cx="3972902" cy="50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8"/>
              </a:lnSpc>
              <a:spcBef>
                <a:spcPct val="0"/>
              </a:spcBef>
            </a:pPr>
            <a:r>
              <a:rPr lang="en-US" b="true" sz="2977" spc="59">
                <a:solidFill>
                  <a:srgbClr val="27503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Risk Factors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3311515" y="6255905"/>
            <a:ext cx="3972902" cy="126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5">
                <a:solidFill>
                  <a:srgbClr val="275030"/>
                </a:solidFill>
                <a:latin typeface="Proxima Nova"/>
                <a:ea typeface="Proxima Nova"/>
                <a:cs typeface="Proxima Nova"/>
                <a:sym typeface="Proxima Nova"/>
              </a:rPr>
              <a:t>Energy output is affected by weather, policy changes, and data gaps.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1024653" y="4126073"/>
            <a:ext cx="3972902" cy="8361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  <a:spcBef>
                <a:spcPct val="0"/>
              </a:spcBef>
            </a:pPr>
            <a:r>
              <a:rPr lang="en-US" sz="2445">
                <a:solidFill>
                  <a:srgbClr val="275030"/>
                </a:solidFill>
                <a:latin typeface="Proxima Nova"/>
                <a:ea typeface="Proxima Nova"/>
                <a:cs typeface="Proxima Nova"/>
                <a:sym typeface="Proxima Nova"/>
              </a:rPr>
              <a:t>Datasets used and how data was cleaned and prepared.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485887" y="5681094"/>
            <a:ext cx="3972902" cy="50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8"/>
              </a:lnSpc>
              <a:spcBef>
                <a:spcPct val="0"/>
              </a:spcBef>
            </a:pPr>
            <a:r>
              <a:rPr lang="en-US" b="true" sz="2977" spc="59">
                <a:solidFill>
                  <a:srgbClr val="27503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ML Models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485887" y="6274955"/>
            <a:ext cx="3972902" cy="12614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4"/>
              </a:lnSpc>
            </a:pPr>
            <a:r>
              <a:rPr lang="en-US" sz="2445">
                <a:solidFill>
                  <a:srgbClr val="275030"/>
                </a:solidFill>
                <a:latin typeface="Proxima Nova"/>
                <a:ea typeface="Proxima Nova"/>
                <a:cs typeface="Proxima Nova"/>
                <a:sym typeface="Proxima Nova"/>
              </a:rPr>
              <a:t>Models used: Linear Regression, Random Forest, SVR.</a:t>
            </a:r>
          </a:p>
        </p:txBody>
      </p:sp>
      <p:sp>
        <p:nvSpPr>
          <p:cNvPr name="AutoShape 35" id="35"/>
          <p:cNvSpPr/>
          <p:nvPr/>
        </p:nvSpPr>
        <p:spPr>
          <a:xfrm>
            <a:off x="1895705" y="8027613"/>
            <a:ext cx="784224" cy="10129"/>
          </a:xfrm>
          <a:prstGeom prst="line">
            <a:avLst/>
          </a:prstGeom>
          <a:ln cap="flat" w="19050">
            <a:solidFill>
              <a:srgbClr val="275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6" id="36"/>
          <p:cNvSpPr txBox="true"/>
          <p:nvPr/>
        </p:nvSpPr>
        <p:spPr>
          <a:xfrm rot="0">
            <a:off x="6376032" y="3556049"/>
            <a:ext cx="2173933" cy="508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8"/>
              </a:lnSpc>
              <a:spcBef>
                <a:spcPct val="0"/>
              </a:spcBef>
            </a:pPr>
            <a:r>
              <a:rPr lang="en-US" b="true" sz="2977">
                <a:solidFill>
                  <a:srgbClr val="275030"/>
                </a:solidFill>
                <a:latin typeface="Proxima Nova Bold"/>
                <a:ea typeface="Proxima Nova Bold"/>
                <a:cs typeface="Proxima Nova Bold"/>
                <a:sym typeface="Proxima Nova Bold"/>
              </a:rPr>
              <a:t>Objective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5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36363" y="916976"/>
            <a:ext cx="1754138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719100" y="357322"/>
            <a:ext cx="10516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HOME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4581" y="357322"/>
            <a:ext cx="187442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OBJECTIVE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52862" y="357322"/>
            <a:ext cx="105841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DATA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22443" y="357322"/>
            <a:ext cx="137468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15139" y="357322"/>
            <a:ext cx="240344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METHODOLOGY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00989" y="357322"/>
            <a:ext cx="2067911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CONCLUSION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003233" y="307284"/>
            <a:ext cx="1986448" cy="510922"/>
            <a:chOff x="0" y="0"/>
            <a:chExt cx="598754" cy="15400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598754" cy="154002"/>
            </a:xfrm>
            <a:custGeom>
              <a:avLst/>
              <a:gdLst/>
              <a:ahLst/>
              <a:cxnLst/>
              <a:rect r="r" b="b" t="t" l="l"/>
              <a:pathLst>
                <a:path h="154002" w="598754">
                  <a:moveTo>
                    <a:pt x="77001" y="0"/>
                  </a:moveTo>
                  <a:lnTo>
                    <a:pt x="521754" y="0"/>
                  </a:lnTo>
                  <a:cubicBezTo>
                    <a:pt x="564280" y="0"/>
                    <a:pt x="598754" y="34474"/>
                    <a:pt x="598754" y="77001"/>
                  </a:cubicBezTo>
                  <a:lnTo>
                    <a:pt x="598754" y="77001"/>
                  </a:lnTo>
                  <a:cubicBezTo>
                    <a:pt x="598754" y="97423"/>
                    <a:pt x="590642" y="117008"/>
                    <a:pt x="576201" y="131449"/>
                  </a:cubicBezTo>
                  <a:cubicBezTo>
                    <a:pt x="561761" y="145889"/>
                    <a:pt x="542175" y="154002"/>
                    <a:pt x="521754" y="154002"/>
                  </a:cubicBezTo>
                  <a:lnTo>
                    <a:pt x="77001" y="154002"/>
                  </a:lnTo>
                  <a:cubicBezTo>
                    <a:pt x="56579" y="154002"/>
                    <a:pt x="36994" y="145889"/>
                    <a:pt x="22553" y="131449"/>
                  </a:cubicBezTo>
                  <a:cubicBezTo>
                    <a:pt x="8113" y="117008"/>
                    <a:pt x="0" y="97423"/>
                    <a:pt x="0" y="77001"/>
                  </a:cubicBezTo>
                  <a:lnTo>
                    <a:pt x="0" y="77001"/>
                  </a:lnTo>
                  <a:cubicBezTo>
                    <a:pt x="0" y="56579"/>
                    <a:pt x="8113" y="36994"/>
                    <a:pt x="22553" y="22553"/>
                  </a:cubicBezTo>
                  <a:cubicBezTo>
                    <a:pt x="36994" y="8113"/>
                    <a:pt x="56579" y="0"/>
                    <a:pt x="770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85725"/>
              <a:ext cx="598754" cy="68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048520" y="5143500"/>
            <a:ext cx="4239480" cy="5143500"/>
            <a:chOff x="0" y="0"/>
            <a:chExt cx="5188077" cy="629437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-29972" y="0"/>
              <a:ext cx="5218049" cy="6322060"/>
            </a:xfrm>
            <a:custGeom>
              <a:avLst/>
              <a:gdLst/>
              <a:ahLst/>
              <a:cxnLst/>
              <a:rect r="r" b="b" t="t" l="l"/>
              <a:pathLst>
                <a:path h="6322060" w="5218049">
                  <a:moveTo>
                    <a:pt x="4925949" y="0"/>
                  </a:moveTo>
                  <a:cubicBezTo>
                    <a:pt x="5086604" y="0"/>
                    <a:pt x="5218049" y="131445"/>
                    <a:pt x="5218049" y="292100"/>
                  </a:cubicBezTo>
                  <a:lnTo>
                    <a:pt x="5218049" y="6057900"/>
                  </a:lnTo>
                  <a:cubicBezTo>
                    <a:pt x="5218049" y="6218555"/>
                    <a:pt x="5089652" y="6322060"/>
                    <a:pt x="4932680" y="6287897"/>
                  </a:cubicBezTo>
                  <a:lnTo>
                    <a:pt x="1595755" y="5561457"/>
                  </a:lnTo>
                  <a:cubicBezTo>
                    <a:pt x="1438783" y="5527294"/>
                    <a:pt x="1279144" y="5371592"/>
                    <a:pt x="1241171" y="5215509"/>
                  </a:cubicBezTo>
                  <a:lnTo>
                    <a:pt x="38100" y="283718"/>
                  </a:lnTo>
                  <a:cubicBezTo>
                    <a:pt x="0" y="127762"/>
                    <a:pt x="100203" y="0"/>
                    <a:pt x="260858" y="0"/>
                  </a:cubicBezTo>
                  <a:lnTo>
                    <a:pt x="4925949" y="0"/>
                  </a:lnTo>
                  <a:close/>
                </a:path>
              </a:pathLst>
            </a:custGeom>
            <a:blipFill>
              <a:blip r:embed="rId2"/>
              <a:stretch>
                <a:fillRect l="-50194" t="0" r="-31793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4379751" y="3653669"/>
            <a:ext cx="9528497" cy="3050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835" indent="-237418" lvl="1">
              <a:lnSpc>
                <a:spcPts val="3518"/>
              </a:lnSpc>
              <a:buFont typeface="Arial"/>
              <a:buChar char="•"/>
            </a:pPr>
            <a:r>
              <a:rPr lang="en-US" sz="2199" spc="-87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Assess whether the U.S. solar energy sector will see continued growth in the near future.</a:t>
            </a:r>
          </a:p>
          <a:p>
            <a:pPr algn="l" marL="474835" indent="-237418" lvl="1">
              <a:lnSpc>
                <a:spcPts val="3518"/>
              </a:lnSpc>
              <a:buFont typeface="Arial"/>
              <a:buChar char="•"/>
            </a:pPr>
            <a:r>
              <a:rPr lang="en-US" sz="2199" spc="-87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Evaluate how external risk factors like severe weather and public investment affect energy output.</a:t>
            </a:r>
          </a:p>
          <a:p>
            <a:pPr algn="l" marL="474835" indent="-237418" lvl="1">
              <a:lnSpc>
                <a:spcPts val="3518"/>
              </a:lnSpc>
              <a:buFont typeface="Arial"/>
              <a:buChar char="•"/>
            </a:pPr>
            <a:r>
              <a:rPr lang="en-US" sz="2199" spc="-87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Support data-driven financial decisions for investment planning, capacity expansion, and policy response.</a:t>
            </a:r>
          </a:p>
          <a:p>
            <a:pPr algn="l">
              <a:lnSpc>
                <a:spcPts val="3518"/>
              </a:lnSpc>
            </a:pPr>
          </a:p>
        </p:txBody>
      </p:sp>
      <p:grpSp>
        <p:nvGrpSpPr>
          <p:cNvPr name="Group 15" id="15"/>
          <p:cNvGrpSpPr/>
          <p:nvPr/>
        </p:nvGrpSpPr>
        <p:grpSpPr>
          <a:xfrm rot="0">
            <a:off x="436363" y="3696896"/>
            <a:ext cx="3004694" cy="6014173"/>
            <a:chOff x="0" y="0"/>
            <a:chExt cx="561097" cy="112308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61097" cy="1123088"/>
            </a:xfrm>
            <a:custGeom>
              <a:avLst/>
              <a:gdLst/>
              <a:ahLst/>
              <a:cxnLst/>
              <a:rect r="r" b="b" t="t" l="l"/>
              <a:pathLst>
                <a:path h="1123088" w="561097">
                  <a:moveTo>
                    <a:pt x="72145" y="0"/>
                  </a:moveTo>
                  <a:lnTo>
                    <a:pt x="488952" y="0"/>
                  </a:lnTo>
                  <a:cubicBezTo>
                    <a:pt x="508086" y="0"/>
                    <a:pt x="526436" y="7601"/>
                    <a:pt x="539966" y="21131"/>
                  </a:cubicBezTo>
                  <a:cubicBezTo>
                    <a:pt x="553496" y="34661"/>
                    <a:pt x="561097" y="53011"/>
                    <a:pt x="561097" y="72145"/>
                  </a:cubicBezTo>
                  <a:lnTo>
                    <a:pt x="561097" y="1050943"/>
                  </a:lnTo>
                  <a:cubicBezTo>
                    <a:pt x="561097" y="1070077"/>
                    <a:pt x="553496" y="1088427"/>
                    <a:pt x="539966" y="1101957"/>
                  </a:cubicBezTo>
                  <a:cubicBezTo>
                    <a:pt x="526436" y="1115487"/>
                    <a:pt x="508086" y="1123088"/>
                    <a:pt x="488952" y="1123088"/>
                  </a:cubicBezTo>
                  <a:lnTo>
                    <a:pt x="72145" y="1123088"/>
                  </a:lnTo>
                  <a:cubicBezTo>
                    <a:pt x="53011" y="1123088"/>
                    <a:pt x="34661" y="1115487"/>
                    <a:pt x="21131" y="1101957"/>
                  </a:cubicBezTo>
                  <a:cubicBezTo>
                    <a:pt x="7601" y="1088427"/>
                    <a:pt x="0" y="1070077"/>
                    <a:pt x="0" y="1050943"/>
                  </a:cubicBezTo>
                  <a:lnTo>
                    <a:pt x="0" y="72145"/>
                  </a:lnTo>
                  <a:cubicBezTo>
                    <a:pt x="0" y="53011"/>
                    <a:pt x="7601" y="34661"/>
                    <a:pt x="21131" y="21131"/>
                  </a:cubicBezTo>
                  <a:cubicBezTo>
                    <a:pt x="34661" y="7601"/>
                    <a:pt x="53011" y="0"/>
                    <a:pt x="72145" y="0"/>
                  </a:cubicBezTo>
                  <a:close/>
                </a:path>
              </a:pathLst>
            </a:custGeom>
            <a:blipFill>
              <a:blip r:embed="rId3"/>
              <a:stretch>
                <a:fillRect l="-149095" t="0" r="-50768" b="0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3084971" y="1999651"/>
            <a:ext cx="12118057" cy="8603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-99" b="true">
                <a:solidFill>
                  <a:srgbClr val="CAD2C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Can we confidently forecast solar energy growth to considering environmental risks and policy changes, to support strategic financial and operational decisions?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938710" y="1002701"/>
            <a:ext cx="8103729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</a:pPr>
            <a:r>
              <a:rPr lang="en-US" sz="5000" spc="-440">
                <a:solidFill>
                  <a:srgbClr val="CAD2C5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Problem Statement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379751" y="7084212"/>
            <a:ext cx="9528497" cy="2174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835" indent="-237418" lvl="1">
              <a:lnSpc>
                <a:spcPts val="3518"/>
              </a:lnSpc>
              <a:buFont typeface="Arial"/>
              <a:buChar char="•"/>
            </a:pPr>
            <a:r>
              <a:rPr lang="en-US" sz="2199" spc="-87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Key Business Questions</a:t>
            </a:r>
          </a:p>
          <a:p>
            <a:pPr algn="l" marL="474835" indent="-237418" lvl="1">
              <a:lnSpc>
                <a:spcPts val="3518"/>
              </a:lnSpc>
              <a:buFont typeface="Arial"/>
              <a:buChar char="•"/>
            </a:pPr>
            <a:r>
              <a:rPr lang="en-US" sz="2199" spc="-87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How will solar energy generation evolve in the next 5-10 years?</a:t>
            </a:r>
          </a:p>
          <a:p>
            <a:pPr algn="l" marL="474835" indent="-237418" lvl="1">
              <a:lnSpc>
                <a:spcPts val="3518"/>
              </a:lnSpc>
              <a:buFont typeface="Arial"/>
              <a:buChar char="•"/>
            </a:pPr>
            <a:r>
              <a:rPr lang="en-US" sz="2199" spc="-87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What are the primary drivers and risks to solar output?</a:t>
            </a:r>
          </a:p>
          <a:p>
            <a:pPr algn="l" marL="474835" indent="-237418" lvl="1">
              <a:lnSpc>
                <a:spcPts val="3518"/>
              </a:lnSpc>
              <a:buFont typeface="Arial"/>
              <a:buChar char="•"/>
            </a:pPr>
            <a:r>
              <a:rPr lang="en-US" sz="2199" spc="-87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H</a:t>
            </a:r>
            <a:r>
              <a:rPr lang="en-US" sz="2199" spc="-87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ow can predictive models assist in financial and operational decision-making?</a:t>
            </a:r>
          </a:p>
          <a:p>
            <a:pPr algn="l">
              <a:lnSpc>
                <a:spcPts val="3518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1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11085" y="1050326"/>
            <a:ext cx="11531158" cy="2758525"/>
            <a:chOff x="0" y="0"/>
            <a:chExt cx="1600442" cy="3828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00442" cy="382863"/>
            </a:xfrm>
            <a:custGeom>
              <a:avLst/>
              <a:gdLst/>
              <a:ahLst/>
              <a:cxnLst/>
              <a:rect r="r" b="b" t="t" l="l"/>
              <a:pathLst>
                <a:path h="382863" w="1600442">
                  <a:moveTo>
                    <a:pt x="13428" y="0"/>
                  </a:moveTo>
                  <a:lnTo>
                    <a:pt x="1587014" y="0"/>
                  </a:lnTo>
                  <a:cubicBezTo>
                    <a:pt x="1590576" y="0"/>
                    <a:pt x="1593991" y="1415"/>
                    <a:pt x="1596509" y="3933"/>
                  </a:cubicBezTo>
                  <a:cubicBezTo>
                    <a:pt x="1599027" y="6451"/>
                    <a:pt x="1600442" y="9867"/>
                    <a:pt x="1600442" y="13428"/>
                  </a:cubicBezTo>
                  <a:lnTo>
                    <a:pt x="1600442" y="369436"/>
                  </a:lnTo>
                  <a:cubicBezTo>
                    <a:pt x="1600442" y="372997"/>
                    <a:pt x="1599027" y="376412"/>
                    <a:pt x="1596509" y="378931"/>
                  </a:cubicBezTo>
                  <a:cubicBezTo>
                    <a:pt x="1593991" y="381449"/>
                    <a:pt x="1590576" y="382863"/>
                    <a:pt x="1587014" y="382863"/>
                  </a:cubicBezTo>
                  <a:lnTo>
                    <a:pt x="13428" y="382863"/>
                  </a:lnTo>
                  <a:cubicBezTo>
                    <a:pt x="6012" y="382863"/>
                    <a:pt x="0" y="376852"/>
                    <a:pt x="0" y="369436"/>
                  </a:cubicBezTo>
                  <a:lnTo>
                    <a:pt x="0" y="13428"/>
                  </a:lnTo>
                  <a:cubicBezTo>
                    <a:pt x="0" y="6012"/>
                    <a:pt x="6012" y="0"/>
                    <a:pt x="1342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121953" r="0" b="-91561"/>
              </a:stretch>
            </a:blipFill>
          </p:spPr>
        </p:sp>
      </p:grpSp>
      <p:sp>
        <p:nvSpPr>
          <p:cNvPr name="AutoShape 4" id="4"/>
          <p:cNvSpPr/>
          <p:nvPr/>
        </p:nvSpPr>
        <p:spPr>
          <a:xfrm>
            <a:off x="436363" y="916976"/>
            <a:ext cx="17541380" cy="0"/>
          </a:xfrm>
          <a:prstGeom prst="line">
            <a:avLst/>
          </a:prstGeom>
          <a:ln cap="flat" w="19050">
            <a:solidFill>
              <a:srgbClr val="2750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" id="5"/>
          <p:cNvGrpSpPr/>
          <p:nvPr/>
        </p:nvGrpSpPr>
        <p:grpSpPr>
          <a:xfrm rot="0">
            <a:off x="719100" y="395422"/>
            <a:ext cx="16849800" cy="334645"/>
            <a:chOff x="0" y="0"/>
            <a:chExt cx="22466400" cy="44619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38100"/>
              <a:ext cx="1402161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75030"/>
                  </a:solidFill>
                  <a:latin typeface="Anantason Expanded"/>
                  <a:ea typeface="Anantason Expanded"/>
                  <a:cs typeface="Anantason Expanded"/>
                  <a:sym typeface="Anantason Expanded"/>
                </a:rPr>
                <a:t>HOME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3273975" y="-38100"/>
              <a:ext cx="2499227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75030"/>
                  </a:solidFill>
                  <a:latin typeface="Anantason Expanded"/>
                  <a:ea typeface="Anantason Expanded"/>
                  <a:cs typeface="Anantason Expanded"/>
                  <a:sym typeface="Anantason Expanded"/>
                </a:rPr>
                <a:t>OBJECTIVE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7645016" y="-38100"/>
              <a:ext cx="1411222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75030"/>
                  </a:solidFill>
                  <a:latin typeface="Anantason Expanded"/>
                  <a:ea typeface="Anantason Expanded"/>
                  <a:cs typeface="Anantason Expanded"/>
                  <a:sym typeface="Anantason Expanded"/>
                </a:rPr>
                <a:t>DATA 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16004457" y="-38100"/>
              <a:ext cx="1832914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75030"/>
                  </a:solidFill>
                  <a:latin typeface="Anantason Expanded"/>
                  <a:ea typeface="Anantason Expanded"/>
                  <a:cs typeface="Anantason Expanded"/>
                  <a:sym typeface="Anantason Expanded"/>
                </a:rPr>
                <a:t>RESULTS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0928052" y="-38100"/>
              <a:ext cx="3204591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75030"/>
                  </a:solidFill>
                  <a:latin typeface="Anantason Expanded"/>
                  <a:ea typeface="Anantason Expanded"/>
                  <a:cs typeface="Anantason Expanded"/>
                  <a:sym typeface="Anantason Expanded"/>
                </a:rPr>
                <a:t>METHODOLOGY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9709186" y="-38100"/>
              <a:ext cx="2757214" cy="4842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275030"/>
                  </a:solidFill>
                  <a:latin typeface="Anantason Expanded"/>
                  <a:ea typeface="Anantason Expanded"/>
                  <a:cs typeface="Anantason Expanded"/>
                  <a:sym typeface="Anantason Expanded"/>
                </a:rPr>
                <a:t>REFERENCES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241732" y="276225"/>
            <a:ext cx="1266964" cy="510922"/>
            <a:chOff x="0" y="0"/>
            <a:chExt cx="381888" cy="15400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81888" cy="154002"/>
            </a:xfrm>
            <a:custGeom>
              <a:avLst/>
              <a:gdLst/>
              <a:ahLst/>
              <a:cxnLst/>
              <a:rect r="r" b="b" t="t" l="l"/>
              <a:pathLst>
                <a:path h="154002" w="381888">
                  <a:moveTo>
                    <a:pt x="77001" y="0"/>
                  </a:moveTo>
                  <a:lnTo>
                    <a:pt x="304887" y="0"/>
                  </a:lnTo>
                  <a:cubicBezTo>
                    <a:pt x="347413" y="0"/>
                    <a:pt x="381888" y="34474"/>
                    <a:pt x="381888" y="77001"/>
                  </a:cubicBezTo>
                  <a:lnTo>
                    <a:pt x="381888" y="77001"/>
                  </a:lnTo>
                  <a:cubicBezTo>
                    <a:pt x="381888" y="97423"/>
                    <a:pt x="373775" y="117008"/>
                    <a:pt x="359335" y="131449"/>
                  </a:cubicBezTo>
                  <a:cubicBezTo>
                    <a:pt x="344894" y="145889"/>
                    <a:pt x="325309" y="154002"/>
                    <a:pt x="304887" y="154002"/>
                  </a:cubicBezTo>
                  <a:lnTo>
                    <a:pt x="77001" y="154002"/>
                  </a:lnTo>
                  <a:cubicBezTo>
                    <a:pt x="56579" y="154002"/>
                    <a:pt x="36994" y="145889"/>
                    <a:pt x="22553" y="131449"/>
                  </a:cubicBezTo>
                  <a:cubicBezTo>
                    <a:pt x="8113" y="117008"/>
                    <a:pt x="0" y="97423"/>
                    <a:pt x="0" y="77001"/>
                  </a:cubicBezTo>
                  <a:lnTo>
                    <a:pt x="0" y="77001"/>
                  </a:lnTo>
                  <a:cubicBezTo>
                    <a:pt x="0" y="56579"/>
                    <a:pt x="8113" y="36994"/>
                    <a:pt x="22553" y="22553"/>
                  </a:cubicBezTo>
                  <a:cubicBezTo>
                    <a:pt x="36994" y="8113"/>
                    <a:pt x="56579" y="0"/>
                    <a:pt x="770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75030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85725"/>
              <a:ext cx="381888" cy="68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574916" y="1966075"/>
            <a:ext cx="3289171" cy="99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6999" spc="-139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 DATA</a:t>
            </a:r>
          </a:p>
        </p:txBody>
      </p:sp>
      <p:grpSp>
        <p:nvGrpSpPr>
          <p:cNvPr name="Group 16" id="16"/>
          <p:cNvGrpSpPr/>
          <p:nvPr/>
        </p:nvGrpSpPr>
        <p:grpSpPr>
          <a:xfrm rot="-10800000">
            <a:off x="375687" y="4240564"/>
            <a:ext cx="3264469" cy="6055781"/>
            <a:chOff x="0" y="0"/>
            <a:chExt cx="859778" cy="159493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59778" cy="1594938"/>
            </a:xfrm>
            <a:custGeom>
              <a:avLst/>
              <a:gdLst/>
              <a:ahLst/>
              <a:cxnLst/>
              <a:rect r="r" b="b" t="t" l="l"/>
              <a:pathLst>
                <a:path h="1594938" w="859778">
                  <a:moveTo>
                    <a:pt x="23716" y="0"/>
                  </a:moveTo>
                  <a:lnTo>
                    <a:pt x="836062" y="0"/>
                  </a:lnTo>
                  <a:cubicBezTo>
                    <a:pt x="849160" y="0"/>
                    <a:pt x="859778" y="10618"/>
                    <a:pt x="859778" y="23716"/>
                  </a:cubicBezTo>
                  <a:lnTo>
                    <a:pt x="859778" y="1571223"/>
                  </a:lnTo>
                  <a:cubicBezTo>
                    <a:pt x="859778" y="1584320"/>
                    <a:pt x="849160" y="1594938"/>
                    <a:pt x="836062" y="1594938"/>
                  </a:cubicBezTo>
                  <a:lnTo>
                    <a:pt x="23716" y="1594938"/>
                  </a:lnTo>
                  <a:cubicBezTo>
                    <a:pt x="10618" y="1594938"/>
                    <a:pt x="0" y="1584320"/>
                    <a:pt x="0" y="1571223"/>
                  </a:cubicBezTo>
                  <a:lnTo>
                    <a:pt x="0" y="23716"/>
                  </a:lnTo>
                  <a:cubicBezTo>
                    <a:pt x="0" y="10618"/>
                    <a:pt x="10618" y="0"/>
                    <a:pt x="23716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85725"/>
              <a:ext cx="859778" cy="1509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487197" y="4462322"/>
            <a:ext cx="2287690" cy="949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 spc="-49" b="true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EIA Monthly Energy Generation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48245" y="5967055"/>
            <a:ext cx="2771976" cy="16157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40"/>
              </a:lnSpc>
            </a:pPr>
            <a:r>
              <a:rPr lang="en-US" sz="1800" spc="-36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         Solar energy output by U.S. state and producer type (commercial, residential, etc.).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48245" y="8116192"/>
            <a:ext cx="2771976" cy="107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 spc="-36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        51,000 rows covering every state and energy source monthly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621933" y="8192392"/>
            <a:ext cx="569111" cy="325945"/>
          </a:xfrm>
          <a:custGeom>
            <a:avLst/>
            <a:gdLst/>
            <a:ahLst/>
            <a:cxnLst/>
            <a:rect r="r" b="b" t="t" l="l"/>
            <a:pathLst>
              <a:path h="325945" w="569111">
                <a:moveTo>
                  <a:pt x="0" y="0"/>
                </a:moveTo>
                <a:lnTo>
                  <a:pt x="569111" y="0"/>
                </a:lnTo>
                <a:lnTo>
                  <a:pt x="569111" y="325945"/>
                </a:lnTo>
                <a:lnTo>
                  <a:pt x="0" y="32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585667" y="4405172"/>
            <a:ext cx="795494" cy="785369"/>
          </a:xfrm>
          <a:custGeom>
            <a:avLst/>
            <a:gdLst/>
            <a:ahLst/>
            <a:cxnLst/>
            <a:rect r="r" b="b" t="t" l="l"/>
            <a:pathLst>
              <a:path h="785369" w="795494">
                <a:moveTo>
                  <a:pt x="0" y="0"/>
                </a:moveTo>
                <a:lnTo>
                  <a:pt x="795493" y="0"/>
                </a:lnTo>
                <a:lnTo>
                  <a:pt x="795493" y="785369"/>
                </a:lnTo>
                <a:lnTo>
                  <a:pt x="0" y="7853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621933" y="6074769"/>
            <a:ext cx="569111" cy="325945"/>
          </a:xfrm>
          <a:custGeom>
            <a:avLst/>
            <a:gdLst/>
            <a:ahLst/>
            <a:cxnLst/>
            <a:rect r="r" b="b" t="t" l="l"/>
            <a:pathLst>
              <a:path h="325945" w="569111">
                <a:moveTo>
                  <a:pt x="0" y="0"/>
                </a:moveTo>
                <a:lnTo>
                  <a:pt x="569111" y="0"/>
                </a:lnTo>
                <a:lnTo>
                  <a:pt x="569111" y="325945"/>
                </a:lnTo>
                <a:lnTo>
                  <a:pt x="0" y="32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-10800000">
            <a:off x="3934571" y="4240564"/>
            <a:ext cx="3264217" cy="6055781"/>
            <a:chOff x="0" y="0"/>
            <a:chExt cx="859712" cy="1594938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59712" cy="1594938"/>
            </a:xfrm>
            <a:custGeom>
              <a:avLst/>
              <a:gdLst/>
              <a:ahLst/>
              <a:cxnLst/>
              <a:rect r="r" b="b" t="t" l="l"/>
              <a:pathLst>
                <a:path h="1594938" w="859712">
                  <a:moveTo>
                    <a:pt x="23718" y="0"/>
                  </a:moveTo>
                  <a:lnTo>
                    <a:pt x="835994" y="0"/>
                  </a:lnTo>
                  <a:cubicBezTo>
                    <a:pt x="842284" y="0"/>
                    <a:pt x="848317" y="2499"/>
                    <a:pt x="852765" y="6947"/>
                  </a:cubicBezTo>
                  <a:cubicBezTo>
                    <a:pt x="857213" y="11395"/>
                    <a:pt x="859712" y="17427"/>
                    <a:pt x="859712" y="23718"/>
                  </a:cubicBezTo>
                  <a:lnTo>
                    <a:pt x="859712" y="1571221"/>
                  </a:lnTo>
                  <a:cubicBezTo>
                    <a:pt x="859712" y="1577511"/>
                    <a:pt x="857213" y="1583544"/>
                    <a:pt x="852765" y="1587992"/>
                  </a:cubicBezTo>
                  <a:cubicBezTo>
                    <a:pt x="848317" y="1592439"/>
                    <a:pt x="842284" y="1594938"/>
                    <a:pt x="835994" y="1594938"/>
                  </a:cubicBezTo>
                  <a:lnTo>
                    <a:pt x="23718" y="1594938"/>
                  </a:lnTo>
                  <a:cubicBezTo>
                    <a:pt x="17427" y="1594938"/>
                    <a:pt x="11395" y="1592439"/>
                    <a:pt x="6947" y="1587992"/>
                  </a:cubicBezTo>
                  <a:cubicBezTo>
                    <a:pt x="2499" y="1583544"/>
                    <a:pt x="0" y="1577511"/>
                    <a:pt x="0" y="1571221"/>
                  </a:cubicBezTo>
                  <a:lnTo>
                    <a:pt x="0" y="23718"/>
                  </a:lnTo>
                  <a:cubicBezTo>
                    <a:pt x="0" y="17427"/>
                    <a:pt x="2499" y="11395"/>
                    <a:pt x="6947" y="6947"/>
                  </a:cubicBezTo>
                  <a:cubicBezTo>
                    <a:pt x="11395" y="2499"/>
                    <a:pt x="17427" y="0"/>
                    <a:pt x="23718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85725"/>
              <a:ext cx="859712" cy="1509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4121798" y="4466518"/>
            <a:ext cx="514060" cy="785369"/>
          </a:xfrm>
          <a:custGeom>
            <a:avLst/>
            <a:gdLst/>
            <a:ahLst/>
            <a:cxnLst/>
            <a:rect r="r" b="b" t="t" l="l"/>
            <a:pathLst>
              <a:path h="785369" w="514060">
                <a:moveTo>
                  <a:pt x="0" y="0"/>
                </a:moveTo>
                <a:lnTo>
                  <a:pt x="514060" y="0"/>
                </a:lnTo>
                <a:lnTo>
                  <a:pt x="514060" y="785369"/>
                </a:lnTo>
                <a:lnTo>
                  <a:pt x="0" y="78536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9" id="29"/>
          <p:cNvSpPr txBox="true"/>
          <p:nvPr/>
        </p:nvSpPr>
        <p:spPr>
          <a:xfrm rot="0">
            <a:off x="4864087" y="4523668"/>
            <a:ext cx="2287690" cy="1263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 spc="-49" b="true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PV Plant &amp; Extreme Weather Dataset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4121798" y="8192392"/>
            <a:ext cx="569111" cy="325945"/>
          </a:xfrm>
          <a:custGeom>
            <a:avLst/>
            <a:gdLst/>
            <a:ahLst/>
            <a:cxnLst/>
            <a:rect r="r" b="b" t="t" l="l"/>
            <a:pathLst>
              <a:path h="325945" w="569111">
                <a:moveTo>
                  <a:pt x="0" y="0"/>
                </a:moveTo>
                <a:lnTo>
                  <a:pt x="569111" y="0"/>
                </a:lnTo>
                <a:lnTo>
                  <a:pt x="569111" y="325945"/>
                </a:lnTo>
                <a:lnTo>
                  <a:pt x="0" y="32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1" id="31"/>
          <p:cNvSpPr txBox="true"/>
          <p:nvPr/>
        </p:nvSpPr>
        <p:spPr>
          <a:xfrm rot="0">
            <a:off x="4121798" y="8116192"/>
            <a:ext cx="2924966" cy="107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 spc="-36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         38 columns, 51,505 rows of detailed plant performance data.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112392" y="6005155"/>
            <a:ext cx="2924966" cy="17948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 spc="-36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         Tracks weather-related disruptions at solar plants: wind speed, rainfall, duration of maintenance delays.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4121798" y="6074769"/>
            <a:ext cx="569111" cy="325945"/>
          </a:xfrm>
          <a:custGeom>
            <a:avLst/>
            <a:gdLst/>
            <a:ahLst/>
            <a:cxnLst/>
            <a:rect r="r" b="b" t="t" l="l"/>
            <a:pathLst>
              <a:path h="325945" w="569111">
                <a:moveTo>
                  <a:pt x="0" y="0"/>
                </a:moveTo>
                <a:lnTo>
                  <a:pt x="569111" y="0"/>
                </a:lnTo>
                <a:lnTo>
                  <a:pt x="569111" y="325945"/>
                </a:lnTo>
                <a:lnTo>
                  <a:pt x="0" y="32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4" id="34"/>
          <p:cNvGrpSpPr/>
          <p:nvPr/>
        </p:nvGrpSpPr>
        <p:grpSpPr>
          <a:xfrm rot="-10800000">
            <a:off x="7485033" y="4231219"/>
            <a:ext cx="3264218" cy="6055781"/>
            <a:chOff x="0" y="0"/>
            <a:chExt cx="859712" cy="159493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59712" cy="1594938"/>
            </a:xfrm>
            <a:custGeom>
              <a:avLst/>
              <a:gdLst/>
              <a:ahLst/>
              <a:cxnLst/>
              <a:rect r="r" b="b" t="t" l="l"/>
              <a:pathLst>
                <a:path h="1594938" w="859712">
                  <a:moveTo>
                    <a:pt x="23718" y="0"/>
                  </a:moveTo>
                  <a:lnTo>
                    <a:pt x="835994" y="0"/>
                  </a:lnTo>
                  <a:cubicBezTo>
                    <a:pt x="842284" y="0"/>
                    <a:pt x="848317" y="2499"/>
                    <a:pt x="852765" y="6947"/>
                  </a:cubicBezTo>
                  <a:cubicBezTo>
                    <a:pt x="857213" y="11395"/>
                    <a:pt x="859712" y="17427"/>
                    <a:pt x="859712" y="23718"/>
                  </a:cubicBezTo>
                  <a:lnTo>
                    <a:pt x="859712" y="1571221"/>
                  </a:lnTo>
                  <a:cubicBezTo>
                    <a:pt x="859712" y="1577511"/>
                    <a:pt x="857213" y="1583544"/>
                    <a:pt x="852765" y="1587992"/>
                  </a:cubicBezTo>
                  <a:cubicBezTo>
                    <a:pt x="848317" y="1592439"/>
                    <a:pt x="842284" y="1594938"/>
                    <a:pt x="835994" y="1594938"/>
                  </a:cubicBezTo>
                  <a:lnTo>
                    <a:pt x="23718" y="1594938"/>
                  </a:lnTo>
                  <a:cubicBezTo>
                    <a:pt x="17427" y="1594938"/>
                    <a:pt x="11395" y="1592439"/>
                    <a:pt x="6947" y="1587992"/>
                  </a:cubicBezTo>
                  <a:cubicBezTo>
                    <a:pt x="2499" y="1583544"/>
                    <a:pt x="0" y="1577511"/>
                    <a:pt x="0" y="1571221"/>
                  </a:cubicBezTo>
                  <a:lnTo>
                    <a:pt x="0" y="23718"/>
                  </a:lnTo>
                  <a:cubicBezTo>
                    <a:pt x="0" y="17427"/>
                    <a:pt x="2499" y="11395"/>
                    <a:pt x="6947" y="6947"/>
                  </a:cubicBezTo>
                  <a:cubicBezTo>
                    <a:pt x="11395" y="2499"/>
                    <a:pt x="17427" y="0"/>
                    <a:pt x="23718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85725"/>
              <a:ext cx="859712" cy="1509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7613116" y="4322033"/>
            <a:ext cx="537596" cy="728326"/>
          </a:xfrm>
          <a:custGeom>
            <a:avLst/>
            <a:gdLst/>
            <a:ahLst/>
            <a:cxnLst/>
            <a:rect r="r" b="b" t="t" l="l"/>
            <a:pathLst>
              <a:path h="728326" w="537596">
                <a:moveTo>
                  <a:pt x="0" y="0"/>
                </a:moveTo>
                <a:lnTo>
                  <a:pt x="537596" y="0"/>
                </a:lnTo>
                <a:lnTo>
                  <a:pt x="537596" y="728325"/>
                </a:lnTo>
                <a:lnTo>
                  <a:pt x="0" y="72832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8" id="38"/>
          <p:cNvSpPr txBox="true"/>
          <p:nvPr/>
        </p:nvSpPr>
        <p:spPr>
          <a:xfrm rot="0">
            <a:off x="8515277" y="4379183"/>
            <a:ext cx="2287690" cy="15783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 spc="-49" b="true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Investing in America (IIA) Public Investments Data</a:t>
            </a:r>
          </a:p>
        </p:txBody>
      </p:sp>
      <p:sp>
        <p:nvSpPr>
          <p:cNvPr name="Freeform 39" id="39"/>
          <p:cNvSpPr/>
          <p:nvPr/>
        </p:nvSpPr>
        <p:spPr>
          <a:xfrm flipH="false" flipV="false" rot="0">
            <a:off x="7613116" y="8192392"/>
            <a:ext cx="569111" cy="325945"/>
          </a:xfrm>
          <a:custGeom>
            <a:avLst/>
            <a:gdLst/>
            <a:ahLst/>
            <a:cxnLst/>
            <a:rect r="r" b="b" t="t" l="l"/>
            <a:pathLst>
              <a:path h="325945" w="569111">
                <a:moveTo>
                  <a:pt x="0" y="0"/>
                </a:moveTo>
                <a:lnTo>
                  <a:pt x="569111" y="0"/>
                </a:lnTo>
                <a:lnTo>
                  <a:pt x="569111" y="325945"/>
                </a:lnTo>
                <a:lnTo>
                  <a:pt x="0" y="32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0" id="40"/>
          <p:cNvSpPr txBox="true"/>
          <p:nvPr/>
        </p:nvSpPr>
        <p:spPr>
          <a:xfrm rot="0">
            <a:off x="7613116" y="6005155"/>
            <a:ext cx="2924966" cy="107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 spc="-36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        Federal/state funding by project type, location, and sector.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7654659" y="8116192"/>
            <a:ext cx="2924966" cy="107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 spc="-36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        Used to assess investment impact on solar adoption by region.</a:t>
            </a:r>
          </a:p>
        </p:txBody>
      </p:sp>
      <p:sp>
        <p:nvSpPr>
          <p:cNvPr name="Freeform 42" id="42"/>
          <p:cNvSpPr/>
          <p:nvPr/>
        </p:nvSpPr>
        <p:spPr>
          <a:xfrm flipH="false" flipV="false" rot="0">
            <a:off x="7613116" y="6074769"/>
            <a:ext cx="569111" cy="325945"/>
          </a:xfrm>
          <a:custGeom>
            <a:avLst/>
            <a:gdLst/>
            <a:ahLst/>
            <a:cxnLst/>
            <a:rect r="r" b="b" t="t" l="l"/>
            <a:pathLst>
              <a:path h="325945" w="569111">
                <a:moveTo>
                  <a:pt x="0" y="0"/>
                </a:moveTo>
                <a:lnTo>
                  <a:pt x="569111" y="0"/>
                </a:lnTo>
                <a:lnTo>
                  <a:pt x="569111" y="325945"/>
                </a:lnTo>
                <a:lnTo>
                  <a:pt x="0" y="32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43" id="43"/>
          <p:cNvGrpSpPr/>
          <p:nvPr/>
        </p:nvGrpSpPr>
        <p:grpSpPr>
          <a:xfrm rot="-10800000">
            <a:off x="11048878" y="4240564"/>
            <a:ext cx="3264218" cy="6055781"/>
            <a:chOff x="0" y="0"/>
            <a:chExt cx="859712" cy="1594938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59712" cy="1594938"/>
            </a:xfrm>
            <a:custGeom>
              <a:avLst/>
              <a:gdLst/>
              <a:ahLst/>
              <a:cxnLst/>
              <a:rect r="r" b="b" t="t" l="l"/>
              <a:pathLst>
                <a:path h="1594938" w="859712">
                  <a:moveTo>
                    <a:pt x="23718" y="0"/>
                  </a:moveTo>
                  <a:lnTo>
                    <a:pt x="835994" y="0"/>
                  </a:lnTo>
                  <a:cubicBezTo>
                    <a:pt x="842284" y="0"/>
                    <a:pt x="848317" y="2499"/>
                    <a:pt x="852765" y="6947"/>
                  </a:cubicBezTo>
                  <a:cubicBezTo>
                    <a:pt x="857213" y="11395"/>
                    <a:pt x="859712" y="17427"/>
                    <a:pt x="859712" y="23718"/>
                  </a:cubicBezTo>
                  <a:lnTo>
                    <a:pt x="859712" y="1571221"/>
                  </a:lnTo>
                  <a:cubicBezTo>
                    <a:pt x="859712" y="1577511"/>
                    <a:pt x="857213" y="1583544"/>
                    <a:pt x="852765" y="1587992"/>
                  </a:cubicBezTo>
                  <a:cubicBezTo>
                    <a:pt x="848317" y="1592439"/>
                    <a:pt x="842284" y="1594938"/>
                    <a:pt x="835994" y="1594938"/>
                  </a:cubicBezTo>
                  <a:lnTo>
                    <a:pt x="23718" y="1594938"/>
                  </a:lnTo>
                  <a:cubicBezTo>
                    <a:pt x="17427" y="1594938"/>
                    <a:pt x="11395" y="1592439"/>
                    <a:pt x="6947" y="1587992"/>
                  </a:cubicBezTo>
                  <a:cubicBezTo>
                    <a:pt x="2499" y="1583544"/>
                    <a:pt x="0" y="1577511"/>
                    <a:pt x="0" y="1571221"/>
                  </a:cubicBezTo>
                  <a:lnTo>
                    <a:pt x="0" y="23718"/>
                  </a:lnTo>
                  <a:cubicBezTo>
                    <a:pt x="0" y="17427"/>
                    <a:pt x="2499" y="11395"/>
                    <a:pt x="6947" y="6947"/>
                  </a:cubicBezTo>
                  <a:cubicBezTo>
                    <a:pt x="11395" y="2499"/>
                    <a:pt x="17427" y="0"/>
                    <a:pt x="23718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85725"/>
              <a:ext cx="859712" cy="1509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Freeform 46" id="46"/>
          <p:cNvSpPr/>
          <p:nvPr/>
        </p:nvSpPr>
        <p:spPr>
          <a:xfrm flipH="false" flipV="false" rot="0">
            <a:off x="11263601" y="8192392"/>
            <a:ext cx="569111" cy="325945"/>
          </a:xfrm>
          <a:custGeom>
            <a:avLst/>
            <a:gdLst/>
            <a:ahLst/>
            <a:cxnLst/>
            <a:rect r="r" b="b" t="t" l="l"/>
            <a:pathLst>
              <a:path h="325945" w="569111">
                <a:moveTo>
                  <a:pt x="0" y="0"/>
                </a:moveTo>
                <a:lnTo>
                  <a:pt x="569110" y="0"/>
                </a:lnTo>
                <a:lnTo>
                  <a:pt x="569110" y="325945"/>
                </a:lnTo>
                <a:lnTo>
                  <a:pt x="0" y="32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7" id="47"/>
          <p:cNvSpPr txBox="true"/>
          <p:nvPr/>
        </p:nvSpPr>
        <p:spPr>
          <a:xfrm rot="0">
            <a:off x="11846366" y="4458149"/>
            <a:ext cx="2699425" cy="1263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 spc="-49" b="true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U.S. Renewable Energy Consumption Data</a:t>
            </a:r>
          </a:p>
        </p:txBody>
      </p:sp>
      <p:sp>
        <p:nvSpPr>
          <p:cNvPr name="Freeform 48" id="48"/>
          <p:cNvSpPr/>
          <p:nvPr/>
        </p:nvSpPr>
        <p:spPr>
          <a:xfrm flipH="false" flipV="false" rot="0">
            <a:off x="11130856" y="4400999"/>
            <a:ext cx="629785" cy="764640"/>
          </a:xfrm>
          <a:custGeom>
            <a:avLst/>
            <a:gdLst/>
            <a:ahLst/>
            <a:cxnLst/>
            <a:rect r="r" b="b" t="t" l="l"/>
            <a:pathLst>
              <a:path h="764640" w="629785">
                <a:moveTo>
                  <a:pt x="0" y="0"/>
                </a:moveTo>
                <a:lnTo>
                  <a:pt x="629785" y="0"/>
                </a:lnTo>
                <a:lnTo>
                  <a:pt x="629785" y="764639"/>
                </a:lnTo>
                <a:lnTo>
                  <a:pt x="0" y="7646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9" id="49"/>
          <p:cNvSpPr txBox="true"/>
          <p:nvPr/>
        </p:nvSpPr>
        <p:spPr>
          <a:xfrm rot="0">
            <a:off x="11263601" y="5998569"/>
            <a:ext cx="2924966" cy="107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 spc="-36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         Longitudinal data by sector (residential, industrial, transportation).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263601" y="8116192"/>
            <a:ext cx="2924966" cy="10708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 spc="-36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        Key to identifying evolving demand trends for solar integration.</a:t>
            </a:r>
          </a:p>
        </p:txBody>
      </p:sp>
      <p:sp>
        <p:nvSpPr>
          <p:cNvPr name="Freeform 51" id="51"/>
          <p:cNvSpPr/>
          <p:nvPr/>
        </p:nvSpPr>
        <p:spPr>
          <a:xfrm flipH="false" flipV="false" rot="0">
            <a:off x="11277256" y="6074769"/>
            <a:ext cx="569111" cy="325945"/>
          </a:xfrm>
          <a:custGeom>
            <a:avLst/>
            <a:gdLst/>
            <a:ahLst/>
            <a:cxnLst/>
            <a:rect r="r" b="b" t="t" l="l"/>
            <a:pathLst>
              <a:path h="325945" w="569111">
                <a:moveTo>
                  <a:pt x="0" y="0"/>
                </a:moveTo>
                <a:lnTo>
                  <a:pt x="569110" y="0"/>
                </a:lnTo>
                <a:lnTo>
                  <a:pt x="569110" y="325945"/>
                </a:lnTo>
                <a:lnTo>
                  <a:pt x="0" y="32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52" id="52"/>
          <p:cNvGrpSpPr/>
          <p:nvPr/>
        </p:nvGrpSpPr>
        <p:grpSpPr>
          <a:xfrm rot="-10800000">
            <a:off x="14640453" y="4240564"/>
            <a:ext cx="3264218" cy="6055781"/>
            <a:chOff x="0" y="0"/>
            <a:chExt cx="859712" cy="1594938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59712" cy="1594938"/>
            </a:xfrm>
            <a:custGeom>
              <a:avLst/>
              <a:gdLst/>
              <a:ahLst/>
              <a:cxnLst/>
              <a:rect r="r" b="b" t="t" l="l"/>
              <a:pathLst>
                <a:path h="1594938" w="859712">
                  <a:moveTo>
                    <a:pt x="23718" y="0"/>
                  </a:moveTo>
                  <a:lnTo>
                    <a:pt x="835994" y="0"/>
                  </a:lnTo>
                  <a:cubicBezTo>
                    <a:pt x="842284" y="0"/>
                    <a:pt x="848317" y="2499"/>
                    <a:pt x="852765" y="6947"/>
                  </a:cubicBezTo>
                  <a:cubicBezTo>
                    <a:pt x="857213" y="11395"/>
                    <a:pt x="859712" y="17427"/>
                    <a:pt x="859712" y="23718"/>
                  </a:cubicBezTo>
                  <a:lnTo>
                    <a:pt x="859712" y="1571221"/>
                  </a:lnTo>
                  <a:cubicBezTo>
                    <a:pt x="859712" y="1577511"/>
                    <a:pt x="857213" y="1583544"/>
                    <a:pt x="852765" y="1587992"/>
                  </a:cubicBezTo>
                  <a:cubicBezTo>
                    <a:pt x="848317" y="1592439"/>
                    <a:pt x="842284" y="1594938"/>
                    <a:pt x="835994" y="1594938"/>
                  </a:cubicBezTo>
                  <a:lnTo>
                    <a:pt x="23718" y="1594938"/>
                  </a:lnTo>
                  <a:cubicBezTo>
                    <a:pt x="17427" y="1594938"/>
                    <a:pt x="11395" y="1592439"/>
                    <a:pt x="6947" y="1587992"/>
                  </a:cubicBezTo>
                  <a:cubicBezTo>
                    <a:pt x="2499" y="1583544"/>
                    <a:pt x="0" y="1577511"/>
                    <a:pt x="0" y="1571221"/>
                  </a:cubicBezTo>
                  <a:lnTo>
                    <a:pt x="0" y="23718"/>
                  </a:lnTo>
                  <a:cubicBezTo>
                    <a:pt x="0" y="17427"/>
                    <a:pt x="2499" y="11395"/>
                    <a:pt x="6947" y="6947"/>
                  </a:cubicBezTo>
                  <a:cubicBezTo>
                    <a:pt x="11395" y="2499"/>
                    <a:pt x="17427" y="0"/>
                    <a:pt x="23718" y="0"/>
                  </a:cubicBez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54" id="54"/>
            <p:cNvSpPr txBox="true"/>
            <p:nvPr/>
          </p:nvSpPr>
          <p:spPr>
            <a:xfrm>
              <a:off x="0" y="85725"/>
              <a:ext cx="859712" cy="15092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16009117" y="4526832"/>
            <a:ext cx="2278883" cy="635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9"/>
              </a:lnSpc>
            </a:pPr>
            <a:r>
              <a:rPr lang="en-US" sz="2499" spc="-49" b="true">
                <a:solidFill>
                  <a:srgbClr val="000000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EIA Open Data API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921039" y="5998569"/>
            <a:ext cx="2924966" cy="1432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 spc="-36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         Used pagination and filtering to pull &gt;220,000 rows of energy data across multiple years and metrics.</a:t>
            </a:r>
          </a:p>
        </p:txBody>
      </p:sp>
      <p:sp>
        <p:nvSpPr>
          <p:cNvPr name="Freeform 57" id="57"/>
          <p:cNvSpPr/>
          <p:nvPr/>
        </p:nvSpPr>
        <p:spPr>
          <a:xfrm flipH="false" flipV="false" rot="0">
            <a:off x="14921039" y="6074769"/>
            <a:ext cx="569111" cy="325945"/>
          </a:xfrm>
          <a:custGeom>
            <a:avLst/>
            <a:gdLst/>
            <a:ahLst/>
            <a:cxnLst/>
            <a:rect r="r" b="b" t="t" l="l"/>
            <a:pathLst>
              <a:path h="325945" w="569111">
                <a:moveTo>
                  <a:pt x="0" y="0"/>
                </a:moveTo>
                <a:lnTo>
                  <a:pt x="569111" y="0"/>
                </a:lnTo>
                <a:lnTo>
                  <a:pt x="569111" y="325945"/>
                </a:lnTo>
                <a:lnTo>
                  <a:pt x="0" y="32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8" id="58"/>
          <p:cNvSpPr/>
          <p:nvPr/>
        </p:nvSpPr>
        <p:spPr>
          <a:xfrm flipH="false" flipV="false" rot="0">
            <a:off x="14810079" y="4469682"/>
            <a:ext cx="1075214" cy="695957"/>
          </a:xfrm>
          <a:custGeom>
            <a:avLst/>
            <a:gdLst/>
            <a:ahLst/>
            <a:cxnLst/>
            <a:rect r="r" b="b" t="t" l="l"/>
            <a:pathLst>
              <a:path h="695957" w="1075214">
                <a:moveTo>
                  <a:pt x="0" y="0"/>
                </a:moveTo>
                <a:lnTo>
                  <a:pt x="1075213" y="0"/>
                </a:lnTo>
                <a:lnTo>
                  <a:pt x="1075213" y="695956"/>
                </a:lnTo>
                <a:lnTo>
                  <a:pt x="0" y="69595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9" id="59"/>
          <p:cNvSpPr txBox="true"/>
          <p:nvPr/>
        </p:nvSpPr>
        <p:spPr>
          <a:xfrm rot="0">
            <a:off x="14921039" y="8116192"/>
            <a:ext cx="2924966" cy="708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80"/>
              </a:lnSpc>
            </a:pPr>
            <a:r>
              <a:rPr lang="en-US" sz="1800" spc="-36">
                <a:solidFill>
                  <a:srgbClr val="000000"/>
                </a:solidFill>
                <a:latin typeface="TT Hoves"/>
                <a:ea typeface="TT Hoves"/>
                <a:cs typeface="TT Hoves"/>
                <a:sym typeface="TT Hoves"/>
              </a:rPr>
              <a:t>                    Dynamic data extraction (220,000+ rows).</a:t>
            </a:r>
          </a:p>
        </p:txBody>
      </p:sp>
      <p:sp>
        <p:nvSpPr>
          <p:cNvPr name="Freeform 60" id="60"/>
          <p:cNvSpPr/>
          <p:nvPr/>
        </p:nvSpPr>
        <p:spPr>
          <a:xfrm flipH="false" flipV="false" rot="0">
            <a:off x="14921039" y="8192392"/>
            <a:ext cx="569111" cy="325945"/>
          </a:xfrm>
          <a:custGeom>
            <a:avLst/>
            <a:gdLst/>
            <a:ahLst/>
            <a:cxnLst/>
            <a:rect r="r" b="b" t="t" l="l"/>
            <a:pathLst>
              <a:path h="325945" w="569111">
                <a:moveTo>
                  <a:pt x="0" y="0"/>
                </a:moveTo>
                <a:lnTo>
                  <a:pt x="569111" y="0"/>
                </a:lnTo>
                <a:lnTo>
                  <a:pt x="569111" y="325945"/>
                </a:lnTo>
                <a:lnTo>
                  <a:pt x="0" y="3259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0F1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99331" y="1305975"/>
            <a:ext cx="10420245" cy="8562261"/>
            <a:chOff x="0" y="0"/>
            <a:chExt cx="13893659" cy="1141634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07111" cy="1271462"/>
            </a:xfrm>
            <a:custGeom>
              <a:avLst/>
              <a:gdLst/>
              <a:ahLst/>
              <a:cxnLst/>
              <a:rect r="r" b="b" t="t" l="l"/>
              <a:pathLst>
                <a:path h="1271462" w="1307111">
                  <a:moveTo>
                    <a:pt x="0" y="0"/>
                  </a:moveTo>
                  <a:lnTo>
                    <a:pt x="1307111" y="0"/>
                  </a:lnTo>
                  <a:lnTo>
                    <a:pt x="1307111" y="1271462"/>
                  </a:lnTo>
                  <a:lnTo>
                    <a:pt x="0" y="1271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 rot="0">
              <a:off x="1611921" y="439510"/>
              <a:ext cx="5172586" cy="5861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34"/>
                </a:lnSpc>
              </a:pPr>
              <a:r>
                <a:rPr lang="en-US" sz="3234" spc="-64" b="true">
                  <a:solidFill>
                    <a:srgbClr val="000000"/>
                  </a:solidFill>
                  <a:latin typeface="Anantason Expanded Bold"/>
                  <a:ea typeface="Anantason Expanded Bold"/>
                  <a:cs typeface="Anantason Expanded Bold"/>
                  <a:sym typeface="Anantason Expanded Bold"/>
                </a:rPr>
                <a:t>Data Engineering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1611921" y="840236"/>
              <a:ext cx="12281738" cy="3763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85762" indent="-292881" lvl="1">
                <a:lnSpc>
                  <a:spcPts val="3798"/>
                </a:lnSpc>
                <a:buFont typeface="Arial"/>
                <a:buChar char="•"/>
              </a:pPr>
              <a:r>
                <a:rPr lang="en-US" sz="2713" spc="-54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Filtered, cleaned, and merged datasets by state and date.</a:t>
              </a:r>
            </a:p>
            <a:p>
              <a:pPr algn="l" marL="585762" indent="-292881" lvl="1">
                <a:lnSpc>
                  <a:spcPts val="3798"/>
                </a:lnSpc>
                <a:buFont typeface="Arial"/>
                <a:buChar char="•"/>
              </a:pPr>
              <a:r>
                <a:rPr lang="en-US" sz="2713" spc="-54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Removed incomplete and zero-output entries.</a:t>
              </a:r>
            </a:p>
            <a:p>
              <a:pPr algn="l" marL="585762" indent="-292881" lvl="1">
                <a:lnSpc>
                  <a:spcPts val="3798"/>
                </a:lnSpc>
                <a:buFont typeface="Arial"/>
                <a:buChar char="•"/>
              </a:pPr>
              <a:r>
                <a:rPr lang="en-US" sz="2713" spc="-54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Created derived metrics:</a:t>
              </a:r>
            </a:p>
            <a:p>
              <a:pPr algn="l" marL="585762" indent="-292881" lvl="1">
                <a:lnSpc>
                  <a:spcPts val="3798"/>
                </a:lnSpc>
                <a:buFont typeface="Arial"/>
                <a:buChar char="•"/>
              </a:pPr>
              <a:r>
                <a:rPr lang="en-US" sz="2713" spc="-54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Storm duration, wind speed, investment intensity.</a:t>
              </a:r>
            </a:p>
            <a:p>
              <a:pPr algn="l" marL="585762" indent="-292881" lvl="1">
                <a:lnSpc>
                  <a:spcPts val="3798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13" spc="-54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Aggregated monthly and annual trends for analysis.</a:t>
              </a:r>
            </a:p>
            <a:p>
              <a:pPr algn="l" marL="0" indent="0" lvl="0">
                <a:lnSpc>
                  <a:spcPts val="3798"/>
                </a:lnSpc>
                <a:spcBef>
                  <a:spcPct val="0"/>
                </a:spcBef>
              </a:pPr>
            </a:p>
          </p:txBody>
        </p:sp>
        <p:sp>
          <p:nvSpPr>
            <p:cNvPr name="Freeform 6" id="6"/>
            <p:cNvSpPr/>
            <p:nvPr/>
          </p:nvSpPr>
          <p:spPr>
            <a:xfrm flipH="false" flipV="false" rot="0">
              <a:off x="0" y="3924639"/>
              <a:ext cx="1271462" cy="1271462"/>
            </a:xfrm>
            <a:custGeom>
              <a:avLst/>
              <a:gdLst/>
              <a:ahLst/>
              <a:cxnLst/>
              <a:rect r="r" b="b" t="t" l="l"/>
              <a:pathLst>
                <a:path h="1271462" w="1271462">
                  <a:moveTo>
                    <a:pt x="0" y="0"/>
                  </a:moveTo>
                  <a:lnTo>
                    <a:pt x="1271462" y="0"/>
                  </a:lnTo>
                  <a:lnTo>
                    <a:pt x="1271462" y="1271462"/>
                  </a:lnTo>
                  <a:lnTo>
                    <a:pt x="0" y="1271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1576273" y="4345100"/>
              <a:ext cx="5172586" cy="57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0"/>
                </a:lnSpc>
              </a:pPr>
              <a:r>
                <a:rPr lang="en-US" sz="3130" spc="-62" b="true">
                  <a:solidFill>
                    <a:srgbClr val="000000"/>
                  </a:solidFill>
                  <a:latin typeface="Anantason Expanded Bold"/>
                  <a:ea typeface="Anantason Expanded Bold"/>
                  <a:cs typeface="Anantason Expanded Bold"/>
                  <a:sym typeface="Anantason Expanded Bold"/>
                </a:rPr>
                <a:t>Key Risk Factors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576273" y="5027441"/>
              <a:ext cx="12281738" cy="42262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3233" indent="-281617" lvl="1">
                <a:lnSpc>
                  <a:spcPts val="3652"/>
                </a:lnSpc>
                <a:buFont typeface="Arial"/>
                <a:buChar char="•"/>
              </a:pPr>
              <a:r>
                <a:rPr lang="en-US" sz="2608" spc="-52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Weather Disruption: Storms and wind reduce output.</a:t>
              </a:r>
            </a:p>
            <a:p>
              <a:pPr algn="l" marL="563233" indent="-281617" lvl="1">
                <a:lnSpc>
                  <a:spcPts val="3652"/>
                </a:lnSpc>
                <a:buFont typeface="Arial"/>
                <a:buChar char="•"/>
              </a:pPr>
              <a:r>
                <a:rPr lang="en-US" sz="2608" spc="-52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Policy Volatility: Changes in investment levels shift growth patterns.</a:t>
              </a:r>
            </a:p>
            <a:p>
              <a:pPr algn="l" marL="563233" indent="-281617" lvl="1">
                <a:lnSpc>
                  <a:spcPts val="3652"/>
                </a:lnSpc>
                <a:buFont typeface="Arial"/>
                <a:buChar char="•"/>
              </a:pPr>
              <a:r>
                <a:rPr lang="en-US" sz="2608" spc="-52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Data Gaps: Grid capacity and infrastructure not fully captured.</a:t>
              </a:r>
            </a:p>
            <a:p>
              <a:pPr algn="l" marL="563233" indent="-281617" lvl="1">
                <a:lnSpc>
                  <a:spcPts val="3652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608" spc="-52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Forecast Horizon: Accuracy declines beyond 18 months.</a:t>
              </a:r>
            </a:p>
            <a:p>
              <a:pPr algn="l" marL="0" indent="0" lvl="0">
                <a:lnSpc>
                  <a:spcPts val="3652"/>
                </a:lnSpc>
                <a:spcBef>
                  <a:spcPct val="0"/>
                </a:spcBef>
              </a:pPr>
            </a:p>
          </p:txBody>
        </p:sp>
        <p:sp>
          <p:nvSpPr>
            <p:cNvPr name="Freeform 9" id="9"/>
            <p:cNvSpPr/>
            <p:nvPr/>
          </p:nvSpPr>
          <p:spPr>
            <a:xfrm flipH="false" flipV="false" rot="0">
              <a:off x="0" y="8574510"/>
              <a:ext cx="1264527" cy="1271462"/>
            </a:xfrm>
            <a:custGeom>
              <a:avLst/>
              <a:gdLst/>
              <a:ahLst/>
              <a:cxnLst/>
              <a:rect r="r" b="b" t="t" l="l"/>
              <a:pathLst>
                <a:path h="1271462" w="1264527">
                  <a:moveTo>
                    <a:pt x="0" y="0"/>
                  </a:moveTo>
                  <a:lnTo>
                    <a:pt x="1264527" y="0"/>
                  </a:lnTo>
                  <a:lnTo>
                    <a:pt x="1264527" y="1271462"/>
                  </a:lnTo>
                  <a:lnTo>
                    <a:pt x="0" y="12714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1590629" y="8994970"/>
              <a:ext cx="5803110" cy="575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0"/>
                </a:lnSpc>
              </a:pPr>
              <a:r>
                <a:rPr lang="en-US" sz="3130" spc="-62" b="true">
                  <a:solidFill>
                    <a:srgbClr val="000000"/>
                  </a:solidFill>
                  <a:latin typeface="Anantason Expanded Bold"/>
                  <a:ea typeface="Anantason Expanded Bold"/>
                  <a:cs typeface="Anantason Expanded Bold"/>
                  <a:sym typeface="Anantason Expanded Bold"/>
                </a:rPr>
                <a:t>Analytical Approach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1590629" y="9628364"/>
              <a:ext cx="12281738" cy="17879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563233" indent="-281617" lvl="1">
                <a:lnSpc>
                  <a:spcPts val="3652"/>
                </a:lnSpc>
                <a:buFont typeface="Arial"/>
                <a:buChar char="•"/>
              </a:pPr>
              <a:r>
                <a:rPr lang="en-US" sz="2608" spc="-52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Linear Regression – Baseline trend analysis</a:t>
              </a:r>
            </a:p>
            <a:p>
              <a:pPr algn="l" marL="563233" indent="-281617" lvl="1">
                <a:lnSpc>
                  <a:spcPts val="3652"/>
                </a:lnSpc>
                <a:buFont typeface="Arial"/>
                <a:buChar char="•"/>
              </a:pPr>
              <a:r>
                <a:rPr lang="en-US" sz="2608" spc="-52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Random Forest Regression – Non-linear relationships</a:t>
              </a:r>
            </a:p>
            <a:p>
              <a:pPr algn="l" marL="563233" indent="-281617" lvl="1">
                <a:lnSpc>
                  <a:spcPts val="3652"/>
                </a:lnSpc>
                <a:buFont typeface="Arial"/>
                <a:buChar char="•"/>
              </a:pPr>
              <a:r>
                <a:rPr lang="en-US" sz="2608" spc="-52">
                  <a:solidFill>
                    <a:srgbClr val="000000"/>
                  </a:solidFill>
                  <a:latin typeface="TT Hoves"/>
                  <a:ea typeface="TT Hoves"/>
                  <a:cs typeface="TT Hoves"/>
                  <a:sym typeface="TT Hoves"/>
                </a:rPr>
                <a:t>Support Vector Regression (SVR) – Stability under volatility</a:t>
              </a:r>
            </a:p>
          </p:txBody>
        </p:sp>
      </p:grpSp>
      <p:sp>
        <p:nvSpPr>
          <p:cNvPr name="AutoShape 12" id="12"/>
          <p:cNvSpPr/>
          <p:nvPr/>
        </p:nvSpPr>
        <p:spPr>
          <a:xfrm>
            <a:off x="436363" y="916976"/>
            <a:ext cx="17541380" cy="0"/>
          </a:xfrm>
          <a:prstGeom prst="line">
            <a:avLst/>
          </a:prstGeom>
          <a:ln cap="flat" w="19050">
            <a:solidFill>
              <a:srgbClr val="2750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3" id="13"/>
          <p:cNvSpPr txBox="true"/>
          <p:nvPr/>
        </p:nvSpPr>
        <p:spPr>
          <a:xfrm rot="0">
            <a:off x="719100" y="357322"/>
            <a:ext cx="10516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HOME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174581" y="357322"/>
            <a:ext cx="187442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OBJECTIVE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452862" y="357322"/>
            <a:ext cx="105841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DATA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722443" y="357322"/>
            <a:ext cx="137468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RESULTS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915139" y="357322"/>
            <a:ext cx="240344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METHODOLOGY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500989" y="357322"/>
            <a:ext cx="2067911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75030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CONCLUSION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255654" y="1107476"/>
            <a:ext cx="4977725" cy="8959258"/>
            <a:chOff x="0" y="0"/>
            <a:chExt cx="1299973" cy="233978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299973" cy="2339783"/>
            </a:xfrm>
            <a:custGeom>
              <a:avLst/>
              <a:gdLst/>
              <a:ahLst/>
              <a:cxnLst/>
              <a:rect r="r" b="b" t="t" l="l"/>
              <a:pathLst>
                <a:path h="2339783" w="1299973">
                  <a:moveTo>
                    <a:pt x="15553" y="0"/>
                  </a:moveTo>
                  <a:lnTo>
                    <a:pt x="1284420" y="0"/>
                  </a:lnTo>
                  <a:cubicBezTo>
                    <a:pt x="1293010" y="0"/>
                    <a:pt x="1299973" y="6963"/>
                    <a:pt x="1299973" y="15553"/>
                  </a:cubicBezTo>
                  <a:lnTo>
                    <a:pt x="1299973" y="2324230"/>
                  </a:lnTo>
                  <a:cubicBezTo>
                    <a:pt x="1299973" y="2332820"/>
                    <a:pt x="1293010" y="2339783"/>
                    <a:pt x="1284420" y="2339783"/>
                  </a:cubicBezTo>
                  <a:lnTo>
                    <a:pt x="15553" y="2339783"/>
                  </a:lnTo>
                  <a:cubicBezTo>
                    <a:pt x="6963" y="2339783"/>
                    <a:pt x="0" y="2332820"/>
                    <a:pt x="0" y="2324230"/>
                  </a:cubicBezTo>
                  <a:lnTo>
                    <a:pt x="0" y="15553"/>
                  </a:lnTo>
                  <a:cubicBezTo>
                    <a:pt x="0" y="6963"/>
                    <a:pt x="6963" y="0"/>
                    <a:pt x="15553" y="0"/>
                  </a:cubicBezTo>
                  <a:close/>
                </a:path>
              </a:pathLst>
            </a:custGeom>
            <a:blipFill>
              <a:blip r:embed="rId8"/>
              <a:stretch>
                <a:fillRect l="-11273" t="0" r="-8492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241732" y="276225"/>
            <a:ext cx="1266964" cy="510922"/>
            <a:chOff x="0" y="0"/>
            <a:chExt cx="381888" cy="15400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81888" cy="154002"/>
            </a:xfrm>
            <a:custGeom>
              <a:avLst/>
              <a:gdLst/>
              <a:ahLst/>
              <a:cxnLst/>
              <a:rect r="r" b="b" t="t" l="l"/>
              <a:pathLst>
                <a:path h="154002" w="381888">
                  <a:moveTo>
                    <a:pt x="77001" y="0"/>
                  </a:moveTo>
                  <a:lnTo>
                    <a:pt x="304887" y="0"/>
                  </a:lnTo>
                  <a:cubicBezTo>
                    <a:pt x="347413" y="0"/>
                    <a:pt x="381888" y="34474"/>
                    <a:pt x="381888" y="77001"/>
                  </a:cubicBezTo>
                  <a:lnTo>
                    <a:pt x="381888" y="77001"/>
                  </a:lnTo>
                  <a:cubicBezTo>
                    <a:pt x="381888" y="97423"/>
                    <a:pt x="373775" y="117008"/>
                    <a:pt x="359335" y="131449"/>
                  </a:cubicBezTo>
                  <a:cubicBezTo>
                    <a:pt x="344894" y="145889"/>
                    <a:pt x="325309" y="154002"/>
                    <a:pt x="304887" y="154002"/>
                  </a:cubicBezTo>
                  <a:lnTo>
                    <a:pt x="77001" y="154002"/>
                  </a:lnTo>
                  <a:cubicBezTo>
                    <a:pt x="56579" y="154002"/>
                    <a:pt x="36994" y="145889"/>
                    <a:pt x="22553" y="131449"/>
                  </a:cubicBezTo>
                  <a:cubicBezTo>
                    <a:pt x="8113" y="117008"/>
                    <a:pt x="0" y="97423"/>
                    <a:pt x="0" y="77001"/>
                  </a:cubicBezTo>
                  <a:lnTo>
                    <a:pt x="0" y="77001"/>
                  </a:lnTo>
                  <a:cubicBezTo>
                    <a:pt x="0" y="56579"/>
                    <a:pt x="8113" y="36994"/>
                    <a:pt x="22553" y="22553"/>
                  </a:cubicBezTo>
                  <a:cubicBezTo>
                    <a:pt x="36994" y="8113"/>
                    <a:pt x="56579" y="0"/>
                    <a:pt x="770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275030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85725"/>
              <a:ext cx="381888" cy="68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5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36363" y="916976"/>
            <a:ext cx="1754138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719100" y="357322"/>
            <a:ext cx="10516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HOME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4581" y="357322"/>
            <a:ext cx="187442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OBJECTIVE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52862" y="357322"/>
            <a:ext cx="105841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DATA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22443" y="357322"/>
            <a:ext cx="137468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15139" y="357322"/>
            <a:ext cx="240344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METHODOLOGY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00989" y="357322"/>
            <a:ext cx="2067911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CONCLUSION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50985" y="2576374"/>
            <a:ext cx="9732302" cy="7317971"/>
          </a:xfrm>
          <a:custGeom>
            <a:avLst/>
            <a:gdLst/>
            <a:ahLst/>
            <a:cxnLst/>
            <a:rect r="r" b="b" t="t" l="l"/>
            <a:pathLst>
              <a:path h="7317971" w="9732302">
                <a:moveTo>
                  <a:pt x="0" y="0"/>
                </a:moveTo>
                <a:lnTo>
                  <a:pt x="9732301" y="0"/>
                </a:lnTo>
                <a:lnTo>
                  <a:pt x="9732301" y="7317971"/>
                </a:lnTo>
                <a:lnTo>
                  <a:pt x="0" y="73179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0985" y="1401698"/>
            <a:ext cx="11263045" cy="99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6999" spc="-139">
                <a:solidFill>
                  <a:srgbClr val="F0F1E7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LINEAR REGRESSION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39198" y="1814253"/>
            <a:ext cx="1553818" cy="4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b="true" sz="3000" spc="-60">
                <a:solidFill>
                  <a:srgbClr val="F0F1E7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SOLAR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39198" y="2528749"/>
            <a:ext cx="6871395" cy="155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R² Score: 0.03661651691218493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Mean Absolute Error (MAE): 10081.298277645034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Mean Squared Error (MSE): 195908899.7776904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Root Mean Squared Error (RMSE): 13996.746042480388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39198" y="4580701"/>
            <a:ext cx="7129702" cy="467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Detected a weak and inconsistent trend in solar output.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 Fail</a:t>
            </a: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ed to adjust to variations caused by extreme weather and investment shifts.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R² = 0.0366 | RMSE = 13,996.75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Insights: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Solar energy’s growth could not be captured reliably with a linear approach.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Oversimplified model fails to incorporate key external drivers like storms or government incentives.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Not reliable for forecasting solar trends, especially in dynamic or risk-sensitive environments.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672298" y="307284"/>
            <a:ext cx="2807751" cy="510922"/>
            <a:chOff x="0" y="0"/>
            <a:chExt cx="846311" cy="1540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46312" cy="154002"/>
            </a:xfrm>
            <a:custGeom>
              <a:avLst/>
              <a:gdLst/>
              <a:ahLst/>
              <a:cxnLst/>
              <a:rect r="r" b="b" t="t" l="l"/>
              <a:pathLst>
                <a:path h="154002" w="846312">
                  <a:moveTo>
                    <a:pt x="77001" y="0"/>
                  </a:moveTo>
                  <a:lnTo>
                    <a:pt x="769311" y="0"/>
                  </a:lnTo>
                  <a:cubicBezTo>
                    <a:pt x="811837" y="0"/>
                    <a:pt x="846312" y="34474"/>
                    <a:pt x="846312" y="77001"/>
                  </a:cubicBezTo>
                  <a:lnTo>
                    <a:pt x="846312" y="77001"/>
                  </a:lnTo>
                  <a:cubicBezTo>
                    <a:pt x="846312" y="97423"/>
                    <a:pt x="838199" y="117008"/>
                    <a:pt x="823758" y="131449"/>
                  </a:cubicBezTo>
                  <a:cubicBezTo>
                    <a:pt x="809318" y="145889"/>
                    <a:pt x="789733" y="154002"/>
                    <a:pt x="769311" y="154002"/>
                  </a:cubicBezTo>
                  <a:lnTo>
                    <a:pt x="77001" y="154002"/>
                  </a:lnTo>
                  <a:cubicBezTo>
                    <a:pt x="56579" y="154002"/>
                    <a:pt x="36994" y="145889"/>
                    <a:pt x="22553" y="131449"/>
                  </a:cubicBezTo>
                  <a:cubicBezTo>
                    <a:pt x="8113" y="117008"/>
                    <a:pt x="0" y="97423"/>
                    <a:pt x="0" y="77001"/>
                  </a:cubicBezTo>
                  <a:lnTo>
                    <a:pt x="0" y="77001"/>
                  </a:lnTo>
                  <a:cubicBezTo>
                    <a:pt x="0" y="56579"/>
                    <a:pt x="8113" y="36994"/>
                    <a:pt x="22553" y="22553"/>
                  </a:cubicBezTo>
                  <a:cubicBezTo>
                    <a:pt x="36994" y="8113"/>
                    <a:pt x="56579" y="0"/>
                    <a:pt x="770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85725"/>
              <a:ext cx="846311" cy="68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5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36363" y="916976"/>
            <a:ext cx="1754138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719100" y="357322"/>
            <a:ext cx="10516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HOME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4581" y="357322"/>
            <a:ext cx="187442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OBJECTIVE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52862" y="357322"/>
            <a:ext cx="105841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DATA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22443" y="357322"/>
            <a:ext cx="137468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15139" y="357322"/>
            <a:ext cx="240344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METHODOLOGY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00989" y="357322"/>
            <a:ext cx="2067911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CONCLUSION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50985" y="2624545"/>
            <a:ext cx="9732645" cy="7273843"/>
          </a:xfrm>
          <a:custGeom>
            <a:avLst/>
            <a:gdLst/>
            <a:ahLst/>
            <a:cxnLst/>
            <a:rect r="r" b="b" t="t" l="l"/>
            <a:pathLst>
              <a:path h="7273843" w="9732645">
                <a:moveTo>
                  <a:pt x="0" y="0"/>
                </a:moveTo>
                <a:lnTo>
                  <a:pt x="9732645" y="0"/>
                </a:lnTo>
                <a:lnTo>
                  <a:pt x="9732645" y="7273842"/>
                </a:lnTo>
                <a:lnTo>
                  <a:pt x="0" y="72738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178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0985" y="1401698"/>
            <a:ext cx="11263045" cy="99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6999" spc="-139">
                <a:solidFill>
                  <a:srgbClr val="F0F1E7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LINEAR REGRESSION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444317" y="1785384"/>
            <a:ext cx="1553818" cy="4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b="true" sz="3000" spc="-60">
                <a:solidFill>
                  <a:srgbClr val="F0F1E7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WIND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44317" y="2576920"/>
            <a:ext cx="6603318" cy="155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R² Score: 0.009124303254554378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Mean Absolute Error (MAE): 6102.032719676462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Mean Squared Error (MSE): 51351704.32428156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Root Mean Squared Error (RMSE): 7166.010349160931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44317" y="4580701"/>
            <a:ext cx="7124583" cy="467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Struggled to capture irregular wind patterns.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 </a:t>
            </a: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Seasonal variation not effectively modeled; fluctuations led to inaccurate outputs.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R² = 0.0091 | RMSE = 7,166.01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Insights: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Wind energy’s natural variability limits linear forecasting reliability.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Fails to account for rapid wind speed changes or storm impacts.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Avoid for financial planning involving wind energy; linear models are better suited to more stable energy sources.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672298" y="307284"/>
            <a:ext cx="2807751" cy="510922"/>
            <a:chOff x="0" y="0"/>
            <a:chExt cx="846311" cy="1540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46312" cy="154002"/>
            </a:xfrm>
            <a:custGeom>
              <a:avLst/>
              <a:gdLst/>
              <a:ahLst/>
              <a:cxnLst/>
              <a:rect r="r" b="b" t="t" l="l"/>
              <a:pathLst>
                <a:path h="154002" w="846312">
                  <a:moveTo>
                    <a:pt x="77001" y="0"/>
                  </a:moveTo>
                  <a:lnTo>
                    <a:pt x="769311" y="0"/>
                  </a:lnTo>
                  <a:cubicBezTo>
                    <a:pt x="811837" y="0"/>
                    <a:pt x="846312" y="34474"/>
                    <a:pt x="846312" y="77001"/>
                  </a:cubicBezTo>
                  <a:lnTo>
                    <a:pt x="846312" y="77001"/>
                  </a:lnTo>
                  <a:cubicBezTo>
                    <a:pt x="846312" y="97423"/>
                    <a:pt x="838199" y="117008"/>
                    <a:pt x="823758" y="131449"/>
                  </a:cubicBezTo>
                  <a:cubicBezTo>
                    <a:pt x="809318" y="145889"/>
                    <a:pt x="789733" y="154002"/>
                    <a:pt x="769311" y="154002"/>
                  </a:cubicBezTo>
                  <a:lnTo>
                    <a:pt x="77001" y="154002"/>
                  </a:lnTo>
                  <a:cubicBezTo>
                    <a:pt x="56579" y="154002"/>
                    <a:pt x="36994" y="145889"/>
                    <a:pt x="22553" y="131449"/>
                  </a:cubicBezTo>
                  <a:cubicBezTo>
                    <a:pt x="8113" y="117008"/>
                    <a:pt x="0" y="97423"/>
                    <a:pt x="0" y="77001"/>
                  </a:cubicBezTo>
                  <a:lnTo>
                    <a:pt x="0" y="77001"/>
                  </a:lnTo>
                  <a:cubicBezTo>
                    <a:pt x="0" y="56579"/>
                    <a:pt x="8113" y="36994"/>
                    <a:pt x="22553" y="22553"/>
                  </a:cubicBezTo>
                  <a:cubicBezTo>
                    <a:pt x="36994" y="8113"/>
                    <a:pt x="56579" y="0"/>
                    <a:pt x="770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85725"/>
              <a:ext cx="846311" cy="68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5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36363" y="916976"/>
            <a:ext cx="1754138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719100" y="357322"/>
            <a:ext cx="10516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HOME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4581" y="357322"/>
            <a:ext cx="187442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OBJECTIVE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52862" y="357322"/>
            <a:ext cx="105841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DATA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22443" y="357322"/>
            <a:ext cx="137468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15139" y="357322"/>
            <a:ext cx="240344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METHODOLOGY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00989" y="357322"/>
            <a:ext cx="2067911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CONCLUSION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6000">
            <a:off x="344469" y="2472636"/>
            <a:ext cx="9746456" cy="7492287"/>
          </a:xfrm>
          <a:custGeom>
            <a:avLst/>
            <a:gdLst/>
            <a:ahLst/>
            <a:cxnLst/>
            <a:rect r="r" b="b" t="t" l="l"/>
            <a:pathLst>
              <a:path h="7492287" w="9746456">
                <a:moveTo>
                  <a:pt x="0" y="16988"/>
                </a:moveTo>
                <a:lnTo>
                  <a:pt x="9733409" y="0"/>
                </a:lnTo>
                <a:lnTo>
                  <a:pt x="9746456" y="7475298"/>
                </a:lnTo>
                <a:lnTo>
                  <a:pt x="13047" y="7492286"/>
                </a:lnTo>
                <a:lnTo>
                  <a:pt x="0" y="16988"/>
                </a:lnTo>
                <a:close/>
              </a:path>
            </a:pathLst>
          </a:custGeom>
          <a:blipFill>
            <a:blip r:embed="rId2"/>
            <a:stretch>
              <a:fillRect l="-2" t="-13981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0985" y="1401698"/>
            <a:ext cx="17217915" cy="99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6999" spc="-139">
                <a:solidFill>
                  <a:srgbClr val="F0F1E7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RANDOM FOREST REGRESSION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72571" y="1808042"/>
            <a:ext cx="1553818" cy="4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b="true" sz="3000" spc="-60">
                <a:solidFill>
                  <a:srgbClr val="F0F1E7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SOLAR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698763" y="2433499"/>
            <a:ext cx="6585086" cy="155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R² Score: -0.19017009725193423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Mean Absolute Error (MAE): 9533.320277655836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Mean Squared Error (MSE): 242027103.84196982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Root Mean Squared Error (RMSE): 15557.22031218848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98763" y="4580701"/>
            <a:ext cx="6870137" cy="467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Failed to capture meaningful trends in solar energy output.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 Model overfit to noise and underperformed even in relatively stable conditions.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R² = -0.1901 | RMSE = 15,557.22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I</a:t>
            </a: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nsights: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Complexity of the model did not translate to better predictions.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Likely caused by insufficient or misaligned features with solar dynamics.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C</a:t>
            </a: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urrent form is not effective; requires refined features or additional data for solar forecasting.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672298" y="307284"/>
            <a:ext cx="2807751" cy="510922"/>
            <a:chOff x="0" y="0"/>
            <a:chExt cx="846311" cy="1540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46312" cy="154002"/>
            </a:xfrm>
            <a:custGeom>
              <a:avLst/>
              <a:gdLst/>
              <a:ahLst/>
              <a:cxnLst/>
              <a:rect r="r" b="b" t="t" l="l"/>
              <a:pathLst>
                <a:path h="154002" w="846312">
                  <a:moveTo>
                    <a:pt x="77001" y="0"/>
                  </a:moveTo>
                  <a:lnTo>
                    <a:pt x="769311" y="0"/>
                  </a:lnTo>
                  <a:cubicBezTo>
                    <a:pt x="811837" y="0"/>
                    <a:pt x="846312" y="34474"/>
                    <a:pt x="846312" y="77001"/>
                  </a:cubicBezTo>
                  <a:lnTo>
                    <a:pt x="846312" y="77001"/>
                  </a:lnTo>
                  <a:cubicBezTo>
                    <a:pt x="846312" y="97423"/>
                    <a:pt x="838199" y="117008"/>
                    <a:pt x="823758" y="131449"/>
                  </a:cubicBezTo>
                  <a:cubicBezTo>
                    <a:pt x="809318" y="145889"/>
                    <a:pt x="789733" y="154002"/>
                    <a:pt x="769311" y="154002"/>
                  </a:cubicBezTo>
                  <a:lnTo>
                    <a:pt x="77001" y="154002"/>
                  </a:lnTo>
                  <a:cubicBezTo>
                    <a:pt x="56579" y="154002"/>
                    <a:pt x="36994" y="145889"/>
                    <a:pt x="22553" y="131449"/>
                  </a:cubicBezTo>
                  <a:cubicBezTo>
                    <a:pt x="8113" y="117008"/>
                    <a:pt x="0" y="97423"/>
                    <a:pt x="0" y="77001"/>
                  </a:cubicBezTo>
                  <a:lnTo>
                    <a:pt x="0" y="77001"/>
                  </a:lnTo>
                  <a:cubicBezTo>
                    <a:pt x="0" y="56579"/>
                    <a:pt x="8113" y="36994"/>
                    <a:pt x="22553" y="22553"/>
                  </a:cubicBezTo>
                  <a:cubicBezTo>
                    <a:pt x="36994" y="8113"/>
                    <a:pt x="56579" y="0"/>
                    <a:pt x="770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85725"/>
              <a:ext cx="846311" cy="68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750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436363" y="916976"/>
            <a:ext cx="17541380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719100" y="357322"/>
            <a:ext cx="1051620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HOME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174581" y="357322"/>
            <a:ext cx="1874421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OBJECTIVE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452862" y="357322"/>
            <a:ext cx="105841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DATA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722443" y="357322"/>
            <a:ext cx="1374686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RESULTS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915139" y="357322"/>
            <a:ext cx="240344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METHODOLOGY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500989" y="357322"/>
            <a:ext cx="2067911" cy="3727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Anantason Expanded"/>
                <a:ea typeface="Anantason Expanded"/>
                <a:cs typeface="Anantason Expanded"/>
                <a:sym typeface="Anantason Expanded"/>
              </a:rPr>
              <a:t>CONCLUSION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350985" y="2514335"/>
            <a:ext cx="9732645" cy="7447686"/>
          </a:xfrm>
          <a:custGeom>
            <a:avLst/>
            <a:gdLst/>
            <a:ahLst/>
            <a:cxnLst/>
            <a:rect r="r" b="b" t="t" l="l"/>
            <a:pathLst>
              <a:path h="7447686" w="9732645">
                <a:moveTo>
                  <a:pt x="0" y="0"/>
                </a:moveTo>
                <a:lnTo>
                  <a:pt x="9732645" y="0"/>
                </a:lnTo>
                <a:lnTo>
                  <a:pt x="9732645" y="7447686"/>
                </a:lnTo>
                <a:lnTo>
                  <a:pt x="0" y="7447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724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50985" y="1401698"/>
            <a:ext cx="17217915" cy="99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</a:pPr>
            <a:r>
              <a:rPr lang="en-US" b="true" sz="6999" spc="-139">
                <a:solidFill>
                  <a:srgbClr val="F0F1E7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RANDOM FOREST REGRESSION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355031" y="1801832"/>
            <a:ext cx="1553818" cy="4381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00"/>
              </a:lnSpc>
            </a:pPr>
            <a:r>
              <a:rPr lang="en-US" b="true" sz="3000" spc="-60">
                <a:solidFill>
                  <a:srgbClr val="F0F1E7"/>
                </a:solidFill>
                <a:latin typeface="Anantason Expanded Bold"/>
                <a:ea typeface="Anantason Expanded Bold"/>
                <a:cs typeface="Anantason Expanded Bold"/>
                <a:sym typeface="Anantason Expanded Bold"/>
              </a:rPr>
              <a:t>WIND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58897" y="2466710"/>
            <a:ext cx="6810003" cy="1553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R² Score: -0.5194619631386619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Mean Absolute Error (MAE): 7176.754082212164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Mean Squared Error (MSE): 78745458.91010381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Root Mean Squared Error (RMSE): 8873.863809530987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58897" y="4580701"/>
            <a:ext cx="6810003" cy="4677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Performed poorly in modeling wind output, overfitting to noisy data.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 Unabl</a:t>
            </a: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e to generalize wind variability, leading to large forecast errors.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R² = -0.5194 | RMSE = 8,873.86</a:t>
            </a:r>
          </a:p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I</a:t>
            </a: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nsights: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Model failed to adapt to rapid and irregular wind fluctuations.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C</a:t>
            </a: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urrent configuration cannot be used for wind energy forecasts.</a:t>
            </a:r>
          </a:p>
          <a:p>
            <a:pPr algn="l" marL="474979" indent="-237490" lvl="1">
              <a:lnSpc>
                <a:spcPts val="3079"/>
              </a:lnSpc>
              <a:buFont typeface="Arial"/>
              <a:buChar char="•"/>
            </a:pPr>
            <a:r>
              <a:rPr lang="en-US" sz="2199">
                <a:solidFill>
                  <a:srgbClr val="CAD2C5"/>
                </a:solidFill>
                <a:latin typeface="TT Hoves"/>
                <a:ea typeface="TT Hoves"/>
                <a:cs typeface="TT Hoves"/>
                <a:sym typeface="TT Hoves"/>
              </a:rPr>
              <a:t>Requires significant rework, possibly including temporal or lag-based features.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8672298" y="307284"/>
            <a:ext cx="2807751" cy="510922"/>
            <a:chOff x="0" y="0"/>
            <a:chExt cx="846311" cy="15400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46312" cy="154002"/>
            </a:xfrm>
            <a:custGeom>
              <a:avLst/>
              <a:gdLst/>
              <a:ahLst/>
              <a:cxnLst/>
              <a:rect r="r" b="b" t="t" l="l"/>
              <a:pathLst>
                <a:path h="154002" w="846312">
                  <a:moveTo>
                    <a:pt x="77001" y="0"/>
                  </a:moveTo>
                  <a:lnTo>
                    <a:pt x="769311" y="0"/>
                  </a:lnTo>
                  <a:cubicBezTo>
                    <a:pt x="811837" y="0"/>
                    <a:pt x="846312" y="34474"/>
                    <a:pt x="846312" y="77001"/>
                  </a:cubicBezTo>
                  <a:lnTo>
                    <a:pt x="846312" y="77001"/>
                  </a:lnTo>
                  <a:cubicBezTo>
                    <a:pt x="846312" y="97423"/>
                    <a:pt x="838199" y="117008"/>
                    <a:pt x="823758" y="131449"/>
                  </a:cubicBezTo>
                  <a:cubicBezTo>
                    <a:pt x="809318" y="145889"/>
                    <a:pt x="789733" y="154002"/>
                    <a:pt x="769311" y="154002"/>
                  </a:cubicBezTo>
                  <a:lnTo>
                    <a:pt x="77001" y="154002"/>
                  </a:lnTo>
                  <a:cubicBezTo>
                    <a:pt x="56579" y="154002"/>
                    <a:pt x="36994" y="145889"/>
                    <a:pt x="22553" y="131449"/>
                  </a:cubicBezTo>
                  <a:cubicBezTo>
                    <a:pt x="8113" y="117008"/>
                    <a:pt x="0" y="97423"/>
                    <a:pt x="0" y="77001"/>
                  </a:cubicBezTo>
                  <a:lnTo>
                    <a:pt x="0" y="77001"/>
                  </a:lnTo>
                  <a:cubicBezTo>
                    <a:pt x="0" y="56579"/>
                    <a:pt x="8113" y="36994"/>
                    <a:pt x="22553" y="22553"/>
                  </a:cubicBezTo>
                  <a:cubicBezTo>
                    <a:pt x="36994" y="8113"/>
                    <a:pt x="56579" y="0"/>
                    <a:pt x="7700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rnd">
              <a:solidFill>
                <a:srgbClr val="FFFFFF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85725"/>
              <a:ext cx="846311" cy="682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9"/>
                </a:lnSpc>
              </a:p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DAGkMMqhiW8</dc:identifier>
  <dcterms:modified xsi:type="dcterms:W3CDTF">2011-08-01T06:04:30Z</dcterms:modified>
  <cp:revision>1</cp:revision>
  <dc:title>IFI8420</dc:title>
</cp:coreProperties>
</file>